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90" r:id="rId14"/>
    <p:sldId id="270" r:id="rId15"/>
    <p:sldId id="271" r:id="rId16"/>
    <p:sldId id="272" r:id="rId17"/>
    <p:sldId id="273" r:id="rId18"/>
    <p:sldId id="291" r:id="rId19"/>
    <p:sldId id="292" r:id="rId20"/>
    <p:sldId id="274" r:id="rId21"/>
    <p:sldId id="275" r:id="rId22"/>
    <p:sldId id="276" r:id="rId23"/>
    <p:sldId id="277" r:id="rId24"/>
    <p:sldId id="278" r:id="rId25"/>
    <p:sldId id="279" r:id="rId26"/>
    <p:sldId id="280" r:id="rId27"/>
    <p:sldId id="281" r:id="rId28"/>
    <p:sldId id="282" r:id="rId29"/>
    <p:sldId id="283" r:id="rId30"/>
    <p:sldId id="287" r:id="rId31"/>
    <p:sldId id="288" r:id="rId32"/>
    <p:sldId id="289" r:id="rId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1F1"/>
    <a:srgbClr val="0823A8"/>
    <a:srgbClr val="004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2018/5/24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2018/5/24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80267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63157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82062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114897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995894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93524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06518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680478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802079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52377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86771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739885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240554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145124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936650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32420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573986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63985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979614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37054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92300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90918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592107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32388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42735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24754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9129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02722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14374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55160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May 24, 2018</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May 24,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May 24,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May 24,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May 24,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May 24,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May 24,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May 24,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May 24, 2018</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May 24, 2018</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May 24, 2018</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May 24,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May 24, 2018</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892552"/>
          </a:xfrm>
          <a:prstGeom prst="rect">
            <a:avLst/>
          </a:prstGeom>
          <a:noFill/>
          <a:ln w="9525">
            <a:noFill/>
            <a:miter lim="800000"/>
          </a:ln>
        </p:spPr>
        <p:txBody>
          <a:bodyPr>
            <a:spAutoFit/>
          </a:bodyPr>
          <a:lstStyle/>
          <a:p>
            <a:pPr algn="ctr"/>
            <a:endParaRPr lang="en-US" altLang="zh-CN" sz="2800" dirty="0">
              <a:solidFill>
                <a:srgbClr val="002060"/>
              </a:solidFill>
              <a:latin typeface="Calibri" panose="020F0502020204030204" pitchFamily="34" charset="0"/>
            </a:endParaRPr>
          </a:p>
          <a:p>
            <a:pPr algn="ctr"/>
            <a:r>
              <a:rPr lang="en-US" altLang="zh-CN" sz="2400" dirty="0">
                <a:solidFill>
                  <a:srgbClr val="002060"/>
                </a:solidFill>
                <a:latin typeface="Calibri" panose="020F0502020204030204" pitchFamily="34" charset="0"/>
              </a:rPr>
              <a:t>Lecture 14 </a:t>
            </a:r>
            <a:r>
              <a:rPr lang="zh-CN" sz="2400" dirty="0">
                <a:solidFill>
                  <a:srgbClr val="002060"/>
                </a:solidFill>
                <a:latin typeface="Calibri" panose="020F0502020204030204" pitchFamily="34" charset="0"/>
              </a:rPr>
              <a:t>流计算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4" name="矩形 3"/>
          <p:cNvSpPr/>
          <p:nvPr/>
        </p:nvSpPr>
        <p:spPr>
          <a:xfrm>
            <a:off x="734684" y="1703697"/>
            <a:ext cx="3138954" cy="4247317"/>
          </a:xfrm>
          <a:prstGeom prst="rect">
            <a:avLst/>
          </a:prstGeom>
        </p:spPr>
        <p:txBody>
          <a:bodyPr wrap="square">
            <a:spAutoFit/>
          </a:bodyPr>
          <a:lstStyle/>
          <a:p>
            <a:r>
              <a:rPr lang="zh-CN" altLang="en-US" dirty="0"/>
              <a:t>      当一个</a:t>
            </a:r>
            <a:r>
              <a:rPr lang="en-US" altLang="zh-CN" dirty="0"/>
              <a:t>Storm</a:t>
            </a:r>
            <a:r>
              <a:rPr lang="zh-CN" altLang="en-US" dirty="0"/>
              <a:t>作业被提交时，同时需要提交预先设计的</a:t>
            </a:r>
            <a:r>
              <a:rPr lang="en-US" altLang="zh-CN" dirty="0"/>
              <a:t>Topology</a:t>
            </a:r>
            <a:r>
              <a:rPr lang="zh-CN" altLang="en-US" dirty="0"/>
              <a:t>（包含了</a:t>
            </a:r>
            <a:r>
              <a:rPr lang="en-US" altLang="zh-CN" dirty="0"/>
              <a:t>Spout</a:t>
            </a:r>
            <a:r>
              <a:rPr lang="zh-CN" altLang="en-US" dirty="0"/>
              <a:t>和</a:t>
            </a:r>
            <a:r>
              <a:rPr lang="en-US" altLang="zh-CN" dirty="0"/>
              <a:t>Bolt</a:t>
            </a:r>
            <a:r>
              <a:rPr lang="zh-CN" altLang="en-US" dirty="0"/>
              <a:t>的信息）。由于</a:t>
            </a:r>
            <a:r>
              <a:rPr lang="en-US" altLang="zh-CN" dirty="0"/>
              <a:t>Topology</a:t>
            </a:r>
            <a:r>
              <a:rPr lang="zh-CN" altLang="en-US" dirty="0"/>
              <a:t>里的</a:t>
            </a:r>
            <a:r>
              <a:rPr lang="en-US" altLang="zh-CN" dirty="0"/>
              <a:t>Spout</a:t>
            </a:r>
            <a:r>
              <a:rPr lang="zh-CN" altLang="en-US" dirty="0"/>
              <a:t>和</a:t>
            </a:r>
            <a:r>
              <a:rPr lang="en-US" altLang="zh-CN" dirty="0"/>
              <a:t>Bolt</a:t>
            </a:r>
            <a:r>
              <a:rPr lang="zh-CN" altLang="en-US" dirty="0"/>
              <a:t>的功能最终是靠</a:t>
            </a:r>
            <a:r>
              <a:rPr lang="en-US" altLang="zh-CN" dirty="0"/>
              <a:t>Worker</a:t>
            </a:r>
            <a:r>
              <a:rPr lang="zh-CN" altLang="en-US" dirty="0"/>
              <a:t>节点上的</a:t>
            </a:r>
            <a:r>
              <a:rPr lang="en-US" altLang="zh-CN" dirty="0"/>
              <a:t>Task</a:t>
            </a:r>
            <a:r>
              <a:rPr lang="zh-CN" altLang="en-US" dirty="0"/>
              <a:t>来实现的，而且一个</a:t>
            </a:r>
            <a:r>
              <a:rPr lang="en-US" altLang="zh-CN" dirty="0"/>
              <a:t>Spout</a:t>
            </a:r>
            <a:r>
              <a:rPr lang="zh-CN" altLang="en-US" dirty="0"/>
              <a:t>或</a:t>
            </a:r>
            <a:r>
              <a:rPr lang="en-US" altLang="zh-CN" dirty="0"/>
              <a:t>Bolt</a:t>
            </a:r>
            <a:r>
              <a:rPr lang="zh-CN" altLang="en-US" dirty="0"/>
              <a:t>的任务需要分布在不同</a:t>
            </a:r>
            <a:r>
              <a:rPr lang="en-US" altLang="zh-CN" dirty="0"/>
              <a:t>Worker</a:t>
            </a:r>
            <a:r>
              <a:rPr lang="zh-CN" altLang="en-US" dirty="0"/>
              <a:t>上的多个</a:t>
            </a:r>
            <a:r>
              <a:rPr lang="en-US" altLang="zh-CN" dirty="0"/>
              <a:t>Task</a:t>
            </a:r>
            <a:r>
              <a:rPr lang="zh-CN" altLang="en-US" dirty="0"/>
              <a:t>来并行完成，这就还需要确定每个</a:t>
            </a:r>
            <a:r>
              <a:rPr lang="en-US" altLang="zh-CN" dirty="0"/>
              <a:t>Spout</a:t>
            </a:r>
            <a:r>
              <a:rPr lang="zh-CN" altLang="en-US" dirty="0"/>
              <a:t>和</a:t>
            </a:r>
            <a:r>
              <a:rPr lang="en-US" altLang="zh-CN" dirty="0"/>
              <a:t>Bolt</a:t>
            </a:r>
            <a:r>
              <a:rPr lang="zh-CN" altLang="en-US" dirty="0"/>
              <a:t>需要多少个</a:t>
            </a:r>
            <a:r>
              <a:rPr lang="en-US" altLang="zh-CN" dirty="0"/>
              <a:t>Task</a:t>
            </a:r>
            <a:r>
              <a:rPr lang="zh-CN" altLang="en-US" dirty="0"/>
              <a:t>来支撑，以及如何把一个</a:t>
            </a:r>
            <a:r>
              <a:rPr lang="en-US" altLang="zh-CN" dirty="0"/>
              <a:t>Spout</a:t>
            </a:r>
            <a:r>
              <a:rPr lang="zh-CN" altLang="en-US" dirty="0"/>
              <a:t>或</a:t>
            </a:r>
            <a:r>
              <a:rPr lang="en-US" altLang="zh-CN" dirty="0"/>
              <a:t>Bolt</a:t>
            </a:r>
            <a:r>
              <a:rPr lang="zh-CN" altLang="en-US" dirty="0"/>
              <a:t>映射到多个</a:t>
            </a:r>
            <a:r>
              <a:rPr lang="en-US" altLang="zh-CN" dirty="0"/>
              <a:t>Worker</a:t>
            </a:r>
            <a:r>
              <a:rPr lang="zh-CN" altLang="en-US" dirty="0"/>
              <a:t>节点的</a:t>
            </a:r>
            <a:r>
              <a:rPr lang="en-US" altLang="zh-CN" dirty="0"/>
              <a:t>Task</a:t>
            </a:r>
            <a:r>
              <a:rPr lang="zh-CN" altLang="en-US" dirty="0"/>
              <a:t>上去，如图</a:t>
            </a:r>
            <a:r>
              <a:rPr lang="en-US" altLang="zh-CN" dirty="0"/>
              <a:t>15-10</a:t>
            </a:r>
            <a:r>
              <a:rPr lang="zh-CN" altLang="en-US" dirty="0"/>
              <a:t>所示。</a:t>
            </a:r>
          </a:p>
        </p:txBody>
      </p:sp>
      <p:pic>
        <p:nvPicPr>
          <p:cNvPr id="2" name="图片 1"/>
          <p:cNvPicPr>
            <a:picLocks noChangeAspect="1"/>
          </p:cNvPicPr>
          <p:nvPr/>
        </p:nvPicPr>
        <p:blipFill>
          <a:blip r:embed="rId4" cstate="print"/>
          <a:stretch>
            <a:fillRect/>
          </a:stretch>
        </p:blipFill>
        <p:spPr>
          <a:xfrm>
            <a:off x="3873638" y="4578088"/>
            <a:ext cx="5013435" cy="1164000"/>
          </a:xfrm>
          <a:prstGeom prst="rect">
            <a:avLst/>
          </a:prstGeom>
        </p:spPr>
      </p:pic>
      <p:pic>
        <p:nvPicPr>
          <p:cNvPr id="5" name="图片 4"/>
          <p:cNvPicPr>
            <a:picLocks noChangeAspect="1"/>
          </p:cNvPicPr>
          <p:nvPr/>
        </p:nvPicPr>
        <p:blipFill>
          <a:blip r:embed="rId5" cstate="print"/>
          <a:stretch>
            <a:fillRect/>
          </a:stretch>
        </p:blipFill>
        <p:spPr>
          <a:xfrm>
            <a:off x="2347782" y="1806952"/>
            <a:ext cx="5490604" cy="4603737"/>
          </a:xfrm>
          <a:prstGeom prst="rect">
            <a:avLst/>
          </a:prstGeom>
        </p:spPr>
      </p:pic>
    </p:spTree>
    <p:extLst>
      <p:ext uri="{BB962C8B-B14F-4D97-AF65-F5344CB8AC3E}">
        <p14:creationId xmlns:p14="http://schemas.microsoft.com/office/powerpoint/2010/main" val="348165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4" name="矩形 3"/>
          <p:cNvSpPr/>
          <p:nvPr/>
        </p:nvSpPr>
        <p:spPr>
          <a:xfrm>
            <a:off x="734684" y="1703697"/>
            <a:ext cx="8104516" cy="1200329"/>
          </a:xfrm>
          <a:prstGeom prst="rect">
            <a:avLst/>
          </a:prstGeom>
        </p:spPr>
        <p:txBody>
          <a:bodyPr wrap="square">
            <a:spAutoFit/>
          </a:bodyPr>
          <a:lstStyle/>
          <a:p>
            <a:pPr lvl="0"/>
            <a:r>
              <a:rPr lang="en-US" altLang="zh-CN" dirty="0"/>
              <a:t>Spark</a:t>
            </a:r>
            <a:r>
              <a:rPr lang="zh-CN" altLang="en-US" dirty="0"/>
              <a:t>的</a:t>
            </a:r>
            <a:r>
              <a:rPr lang="en-US" altLang="zh-CN" dirty="0" err="1"/>
              <a:t>DStream</a:t>
            </a:r>
            <a:r>
              <a:rPr lang="zh-CN" altLang="en-US" dirty="0"/>
              <a:t>模型</a:t>
            </a:r>
          </a:p>
          <a:p>
            <a:r>
              <a:rPr lang="zh-CN" altLang="en-US" dirty="0"/>
              <a:t>        </a:t>
            </a:r>
            <a:r>
              <a:rPr lang="en-US" altLang="zh-CN" dirty="0"/>
              <a:t>Spark </a:t>
            </a:r>
            <a:r>
              <a:rPr lang="zh-CN" altLang="en-US" dirty="0"/>
              <a:t>流计算的核心概念是 </a:t>
            </a:r>
            <a:r>
              <a:rPr lang="en-US" altLang="zh-CN" dirty="0"/>
              <a:t>Discretized Stream</a:t>
            </a:r>
            <a:r>
              <a:rPr lang="zh-CN" altLang="en-US" dirty="0"/>
              <a:t>（</a:t>
            </a:r>
            <a:r>
              <a:rPr lang="en-US" altLang="zh-CN" dirty="0" err="1"/>
              <a:t>DStream</a:t>
            </a:r>
            <a:r>
              <a:rPr lang="zh-CN" altLang="en-US" dirty="0"/>
              <a:t>）。如图</a:t>
            </a:r>
            <a:r>
              <a:rPr lang="en-US" altLang="zh-CN" dirty="0"/>
              <a:t>15-11</a:t>
            </a:r>
            <a:r>
              <a:rPr lang="zh-CN" altLang="en-US" dirty="0"/>
              <a:t>所示，</a:t>
            </a:r>
            <a:r>
              <a:rPr lang="en-US" altLang="zh-CN" dirty="0" err="1"/>
              <a:t>DStream</a:t>
            </a:r>
            <a:r>
              <a:rPr lang="en-US" altLang="zh-CN" dirty="0"/>
              <a:t> </a:t>
            </a:r>
            <a:r>
              <a:rPr lang="zh-CN" altLang="en-US" dirty="0"/>
              <a:t>由一组 </a:t>
            </a:r>
            <a:r>
              <a:rPr lang="en-US" altLang="zh-CN" dirty="0"/>
              <a:t>RDD </a:t>
            </a:r>
            <a:r>
              <a:rPr lang="zh-CN" altLang="en-US" dirty="0"/>
              <a:t>组成，每个 </a:t>
            </a:r>
            <a:r>
              <a:rPr lang="en-US" altLang="zh-CN" dirty="0"/>
              <a:t>RDD </a:t>
            </a:r>
            <a:r>
              <a:rPr lang="zh-CN" altLang="en-US" dirty="0"/>
              <a:t>都包含了规定时间段（可设置）流入的数据。</a:t>
            </a:r>
            <a:endParaRPr lang="en-US" altLang="zh-CN" dirty="0"/>
          </a:p>
        </p:txBody>
      </p:sp>
      <p:pic>
        <p:nvPicPr>
          <p:cNvPr id="3" name="图片 2"/>
          <p:cNvPicPr>
            <a:picLocks noChangeAspect="1"/>
          </p:cNvPicPr>
          <p:nvPr/>
        </p:nvPicPr>
        <p:blipFill>
          <a:blip r:embed="rId4" cstate="print"/>
          <a:stretch>
            <a:fillRect/>
          </a:stretch>
        </p:blipFill>
        <p:spPr>
          <a:xfrm>
            <a:off x="3649685" y="2767081"/>
            <a:ext cx="5212519" cy="3533480"/>
          </a:xfrm>
          <a:prstGeom prst="rect">
            <a:avLst/>
          </a:prstGeom>
        </p:spPr>
      </p:pic>
      <p:sp>
        <p:nvSpPr>
          <p:cNvPr id="7" name="文本框 6"/>
          <p:cNvSpPr txBox="1"/>
          <p:nvPr/>
        </p:nvSpPr>
        <p:spPr>
          <a:xfrm>
            <a:off x="914400" y="3124200"/>
            <a:ext cx="2514600" cy="2585323"/>
          </a:xfrm>
          <a:prstGeom prst="rect">
            <a:avLst/>
          </a:prstGeom>
          <a:noFill/>
        </p:spPr>
        <p:txBody>
          <a:bodyPr wrap="square" rtlCol="0">
            <a:spAutoFit/>
          </a:bodyPr>
          <a:lstStyle/>
          <a:p>
            <a:r>
              <a:rPr lang="en-US" altLang="zh-CN"/>
              <a:t>Spark Streaming </a:t>
            </a:r>
            <a:r>
              <a:rPr lang="zh-CN" altLang="en-US"/>
              <a:t>的计算分析可以基于单个</a:t>
            </a:r>
            <a:r>
              <a:rPr lang="en-US" altLang="zh-CN"/>
              <a:t>RDD</a:t>
            </a:r>
            <a:r>
              <a:rPr lang="zh-CN" altLang="en-US"/>
              <a:t>，也可以基于</a:t>
            </a:r>
            <a:r>
              <a:rPr lang="en-US" altLang="zh-CN"/>
              <a:t>DStream</a:t>
            </a:r>
            <a:r>
              <a:rPr lang="zh-CN" altLang="en-US"/>
              <a:t>上的滑动</a:t>
            </a:r>
            <a:r>
              <a:rPr lang="en-US" altLang="zh-CN"/>
              <a:t>window</a:t>
            </a:r>
            <a:r>
              <a:rPr lang="zh-CN" altLang="en-US"/>
              <a:t>，即通过移动一个固定长度的</a:t>
            </a:r>
            <a:r>
              <a:rPr lang="en-US" altLang="zh-CN"/>
              <a:t>window</a:t>
            </a:r>
            <a:r>
              <a:rPr lang="zh-CN" altLang="en-US"/>
              <a:t>来读取</a:t>
            </a:r>
            <a:r>
              <a:rPr lang="en-US" altLang="zh-CN"/>
              <a:t>DStream</a:t>
            </a:r>
            <a:r>
              <a:rPr lang="zh-CN" altLang="en-US"/>
              <a:t>的某一段</a:t>
            </a:r>
            <a:r>
              <a:rPr lang="en-US" altLang="zh-CN"/>
              <a:t>RDDs</a:t>
            </a:r>
            <a:r>
              <a:rPr lang="zh-CN" altLang="en-US"/>
              <a:t>。</a:t>
            </a:r>
            <a:endParaRPr lang="en-US" altLang="zh-CN" dirty="0"/>
          </a:p>
        </p:txBody>
      </p:sp>
    </p:spTree>
    <p:extLst>
      <p:ext uri="{BB962C8B-B14F-4D97-AF65-F5344CB8AC3E}">
        <p14:creationId xmlns:p14="http://schemas.microsoft.com/office/powerpoint/2010/main" val="28321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pic>
        <p:nvPicPr>
          <p:cNvPr id="2" name="图片 1"/>
          <p:cNvPicPr>
            <a:picLocks noChangeAspect="1"/>
          </p:cNvPicPr>
          <p:nvPr/>
        </p:nvPicPr>
        <p:blipFill>
          <a:blip r:embed="rId4" cstate="print"/>
          <a:stretch>
            <a:fillRect/>
          </a:stretch>
        </p:blipFill>
        <p:spPr>
          <a:xfrm>
            <a:off x="3428367" y="3042471"/>
            <a:ext cx="5259066" cy="2823631"/>
          </a:xfrm>
          <a:prstGeom prst="rect">
            <a:avLst/>
          </a:prstGeom>
        </p:spPr>
      </p:pic>
      <p:sp>
        <p:nvSpPr>
          <p:cNvPr id="8" name="文本框 7"/>
          <p:cNvSpPr txBox="1"/>
          <p:nvPr/>
        </p:nvSpPr>
        <p:spPr>
          <a:xfrm>
            <a:off x="740434" y="1676400"/>
            <a:ext cx="7924800" cy="1754326"/>
          </a:xfrm>
          <a:prstGeom prst="rect">
            <a:avLst/>
          </a:prstGeom>
          <a:noFill/>
        </p:spPr>
        <p:txBody>
          <a:bodyPr wrap="square" rtlCol="0">
            <a:spAutoFit/>
          </a:bodyPr>
          <a:lstStyle/>
          <a:p>
            <a:r>
              <a:rPr lang="en-US" altLang="zh-CN" dirty="0"/>
              <a:t>Spark</a:t>
            </a:r>
            <a:r>
              <a:rPr lang="zh-CN" altLang="en-US" dirty="0"/>
              <a:t>的计算程序分为</a:t>
            </a:r>
            <a:r>
              <a:rPr lang="en-US" altLang="zh-CN" dirty="0"/>
              <a:t>Driver</a:t>
            </a:r>
            <a:r>
              <a:rPr lang="zh-CN" altLang="en-US" dirty="0"/>
              <a:t>（运行在</a:t>
            </a:r>
            <a:r>
              <a:rPr lang="en-US" altLang="zh-CN" dirty="0"/>
              <a:t>Master</a:t>
            </a:r>
            <a:r>
              <a:rPr lang="zh-CN" altLang="en-US" dirty="0"/>
              <a:t>节点上，也有一种模式运行在某一</a:t>
            </a:r>
            <a:r>
              <a:rPr lang="en-US" altLang="zh-CN" dirty="0"/>
              <a:t>Worker</a:t>
            </a:r>
            <a:r>
              <a:rPr lang="zh-CN" altLang="en-US" dirty="0"/>
              <a:t>节点上）和</a:t>
            </a:r>
            <a:r>
              <a:rPr lang="en-US" altLang="zh-CN" dirty="0"/>
              <a:t>Executor</a:t>
            </a:r>
            <a:r>
              <a:rPr lang="zh-CN" altLang="en-US" dirty="0"/>
              <a:t>（运行在</a:t>
            </a:r>
            <a:r>
              <a:rPr lang="en-US" altLang="zh-CN" dirty="0"/>
              <a:t>Worker</a:t>
            </a:r>
            <a:r>
              <a:rPr lang="zh-CN" altLang="en-US" dirty="0"/>
              <a:t>节点上）两部分，如图</a:t>
            </a:r>
            <a:r>
              <a:rPr lang="en-US" altLang="zh-CN" dirty="0"/>
              <a:t>15-12</a:t>
            </a:r>
            <a:r>
              <a:rPr lang="zh-CN" altLang="en-US" dirty="0"/>
              <a:t>所示。</a:t>
            </a:r>
            <a:r>
              <a:rPr lang="en-US" altLang="zh-CN" dirty="0"/>
              <a:t>Driver</a:t>
            </a:r>
            <a:r>
              <a:rPr lang="zh-CN" altLang="en-US" dirty="0"/>
              <a:t>与</a:t>
            </a:r>
            <a:r>
              <a:rPr lang="en-US" altLang="zh-CN" dirty="0"/>
              <a:t>Hadoop</a:t>
            </a:r>
            <a:r>
              <a:rPr lang="zh-CN" altLang="en-US" dirty="0"/>
              <a:t>集群的管理程序如</a:t>
            </a:r>
            <a:r>
              <a:rPr lang="en-US" altLang="zh-CN" dirty="0" err="1"/>
              <a:t>Mesos</a:t>
            </a:r>
            <a:r>
              <a:rPr lang="en-US" altLang="zh-CN" dirty="0"/>
              <a:t>[12]</a:t>
            </a:r>
            <a:r>
              <a:rPr lang="zh-CN" altLang="en-US" dirty="0"/>
              <a:t>，</a:t>
            </a:r>
            <a:r>
              <a:rPr lang="en-US" altLang="zh-CN" dirty="0"/>
              <a:t>YARN[13]</a:t>
            </a:r>
            <a:r>
              <a:rPr lang="zh-CN" altLang="en-US" dirty="0"/>
              <a:t>进行对接，负责把应用程序的计算任务转化成有向非循环图（</a:t>
            </a:r>
            <a:r>
              <a:rPr lang="en-US" altLang="zh-CN" dirty="0"/>
              <a:t>DAG</a:t>
            </a:r>
            <a:r>
              <a:rPr lang="zh-CN" altLang="en-US" dirty="0"/>
              <a:t>），而</a:t>
            </a:r>
            <a:r>
              <a:rPr lang="en-US" altLang="zh-CN" dirty="0"/>
              <a:t>Executor</a:t>
            </a:r>
            <a:r>
              <a:rPr lang="zh-CN" altLang="en-US" dirty="0"/>
              <a:t>则负责完成</a:t>
            </a:r>
            <a:r>
              <a:rPr lang="en-US" altLang="zh-CN" dirty="0"/>
              <a:t>Worker</a:t>
            </a:r>
            <a:r>
              <a:rPr lang="zh-CN" altLang="en-US" dirty="0"/>
              <a:t>节点上的计算和数据存储。</a:t>
            </a:r>
            <a:r>
              <a:rPr lang="en-US" altLang="zh-CN" dirty="0"/>
              <a:t>Spark Streaming</a:t>
            </a:r>
            <a:r>
              <a:rPr lang="zh-CN" altLang="en-US" dirty="0"/>
              <a:t>的并行处理是基于</a:t>
            </a:r>
            <a:r>
              <a:rPr lang="en-US" altLang="zh-CN" dirty="0" err="1"/>
              <a:t>DStream</a:t>
            </a:r>
            <a:r>
              <a:rPr lang="zh-CN" altLang="en-US" dirty="0"/>
              <a:t>设计的。</a:t>
            </a:r>
          </a:p>
        </p:txBody>
      </p:sp>
      <p:sp>
        <p:nvSpPr>
          <p:cNvPr id="9" name="文本框 8"/>
          <p:cNvSpPr txBox="1"/>
          <p:nvPr/>
        </p:nvSpPr>
        <p:spPr>
          <a:xfrm>
            <a:off x="740434" y="3430726"/>
            <a:ext cx="2840966" cy="2925624"/>
          </a:xfrm>
          <a:prstGeom prst="rect">
            <a:avLst/>
          </a:prstGeom>
          <a:noFill/>
        </p:spPr>
        <p:txBody>
          <a:bodyPr wrap="square" rtlCol="0">
            <a:spAutoFit/>
          </a:bodyPr>
          <a:lstStyle/>
          <a:p>
            <a:r>
              <a:rPr lang="zh-CN" altLang="en-US"/>
              <a:t>各个</a:t>
            </a:r>
            <a:r>
              <a:rPr lang="en-US" altLang="zh-CN"/>
              <a:t>Worker</a:t>
            </a:r>
            <a:r>
              <a:rPr lang="zh-CN" altLang="en-US"/>
              <a:t>节点上的</a:t>
            </a:r>
            <a:r>
              <a:rPr lang="en-US" altLang="zh-CN"/>
              <a:t>Executor</a:t>
            </a:r>
            <a:r>
              <a:rPr lang="zh-CN" altLang="en-US"/>
              <a:t>计算是基于</a:t>
            </a:r>
            <a:r>
              <a:rPr lang="en-US" altLang="zh-CN"/>
              <a:t>DStream</a:t>
            </a:r>
            <a:r>
              <a:rPr lang="zh-CN" altLang="en-US"/>
              <a:t>进行，</a:t>
            </a:r>
            <a:r>
              <a:rPr lang="en-US" altLang="zh-CN"/>
              <a:t>DStream</a:t>
            </a:r>
            <a:r>
              <a:rPr lang="zh-CN" altLang="en-US"/>
              <a:t>所包含的</a:t>
            </a:r>
            <a:r>
              <a:rPr lang="en-US" altLang="zh-CN"/>
              <a:t>RDD</a:t>
            </a:r>
            <a:r>
              <a:rPr lang="zh-CN" altLang="en-US"/>
              <a:t>在进行分区（</a:t>
            </a:r>
            <a:r>
              <a:rPr lang="en-US" altLang="zh-CN"/>
              <a:t>partition</a:t>
            </a:r>
            <a:r>
              <a:rPr lang="zh-CN" altLang="en-US"/>
              <a:t>）后分发给各个</a:t>
            </a:r>
            <a:r>
              <a:rPr lang="en-US" altLang="zh-CN"/>
              <a:t>Executor</a:t>
            </a:r>
            <a:r>
              <a:rPr lang="zh-CN" altLang="en-US"/>
              <a:t>，针对一个个数据</a:t>
            </a:r>
            <a:r>
              <a:rPr lang="en-US" altLang="zh-CN"/>
              <a:t>partition</a:t>
            </a:r>
            <a:r>
              <a:rPr lang="zh-CN" altLang="en-US"/>
              <a:t>再由</a:t>
            </a:r>
            <a:r>
              <a:rPr lang="en-US" altLang="zh-CN"/>
              <a:t>Executor</a:t>
            </a:r>
            <a:r>
              <a:rPr lang="zh-CN" altLang="en-US"/>
              <a:t>生成一个个</a:t>
            </a:r>
            <a:r>
              <a:rPr lang="en-US" altLang="zh-CN"/>
              <a:t>Task</a:t>
            </a:r>
            <a:r>
              <a:rPr lang="zh-CN" altLang="en-US"/>
              <a:t>线程，这些</a:t>
            </a:r>
            <a:r>
              <a:rPr lang="en-US" altLang="zh-CN"/>
              <a:t>Task</a:t>
            </a:r>
            <a:r>
              <a:rPr lang="zh-CN" altLang="en-US"/>
              <a:t>线程在</a:t>
            </a:r>
            <a:r>
              <a:rPr lang="en-US" altLang="zh-CN"/>
              <a:t>Worker</a:t>
            </a:r>
            <a:r>
              <a:rPr lang="zh-CN" altLang="en-US"/>
              <a:t>节点上并行运行完成计算任务。</a:t>
            </a:r>
            <a:endParaRPr lang="zh-CN" altLang="en-US" dirty="0"/>
          </a:p>
        </p:txBody>
      </p:sp>
    </p:spTree>
    <p:extLst>
      <p:ext uri="{BB962C8B-B14F-4D97-AF65-F5344CB8AC3E}">
        <p14:creationId xmlns:p14="http://schemas.microsoft.com/office/powerpoint/2010/main" val="470080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8" name="文本框 7"/>
          <p:cNvSpPr txBox="1"/>
          <p:nvPr/>
        </p:nvSpPr>
        <p:spPr>
          <a:xfrm>
            <a:off x="740434" y="1676400"/>
            <a:ext cx="7924800" cy="2031325"/>
          </a:xfrm>
          <a:prstGeom prst="rect">
            <a:avLst/>
          </a:prstGeom>
          <a:noFill/>
        </p:spPr>
        <p:txBody>
          <a:bodyPr wrap="square" rtlCol="0">
            <a:spAutoFit/>
          </a:bodyPr>
          <a:lstStyle/>
          <a:p>
            <a:r>
              <a:rPr lang="zh-CN" altLang="en-US" dirty="0"/>
              <a:t>由于</a:t>
            </a:r>
            <a:r>
              <a:rPr lang="en-US" altLang="zh-CN" dirty="0"/>
              <a:t>Spark</a:t>
            </a:r>
            <a:r>
              <a:rPr lang="zh-CN" altLang="en-US" dirty="0"/>
              <a:t>将</a:t>
            </a:r>
            <a:r>
              <a:rPr lang="en-US" altLang="zh-CN" dirty="0"/>
              <a:t>RDD</a:t>
            </a:r>
            <a:r>
              <a:rPr lang="zh-CN" altLang="en-US" dirty="0"/>
              <a:t>划分为更小尺度的分区，因此可对资源进行细粒度分配。例如，输入</a:t>
            </a:r>
            <a:r>
              <a:rPr lang="en-US" altLang="zh-CN" dirty="0" err="1"/>
              <a:t>DStream</a:t>
            </a:r>
            <a:r>
              <a:rPr lang="zh-CN" altLang="en-US" dirty="0"/>
              <a:t>需要按键值来进行处理，传统处理系统会把属于一个</a:t>
            </a:r>
            <a:r>
              <a:rPr lang="en-US" altLang="zh-CN" dirty="0"/>
              <a:t>RDD</a:t>
            </a:r>
            <a:r>
              <a:rPr lang="zh-CN" altLang="en-US" dirty="0"/>
              <a:t>的所有分区分配到一个</a:t>
            </a:r>
            <a:r>
              <a:rPr lang="en-US" altLang="zh-CN" dirty="0"/>
              <a:t>Worker node</a:t>
            </a:r>
            <a:r>
              <a:rPr lang="zh-CN" altLang="en-US" dirty="0"/>
              <a:t>（图</a:t>
            </a:r>
            <a:r>
              <a:rPr lang="en-US" altLang="zh-CN" dirty="0"/>
              <a:t>15-13</a:t>
            </a:r>
            <a:r>
              <a:rPr lang="zh-CN" altLang="en-US" dirty="0"/>
              <a:t>左边所示），如果一个</a:t>
            </a:r>
            <a:r>
              <a:rPr lang="en-US" altLang="zh-CN" dirty="0"/>
              <a:t>RDD</a:t>
            </a:r>
            <a:r>
              <a:rPr lang="zh-CN" altLang="en-US" dirty="0"/>
              <a:t>的计算量比别的</a:t>
            </a:r>
            <a:r>
              <a:rPr lang="en-US" altLang="zh-CN" dirty="0"/>
              <a:t>RDD</a:t>
            </a:r>
            <a:r>
              <a:rPr lang="zh-CN" altLang="en-US" dirty="0"/>
              <a:t>大许多，就会造成该节点成为性能瓶颈。而在</a:t>
            </a:r>
            <a:r>
              <a:rPr lang="en-US" altLang="zh-CN" dirty="0"/>
              <a:t>Spark Streaming</a:t>
            </a:r>
            <a:r>
              <a:rPr lang="zh-CN" altLang="en-US" dirty="0"/>
              <a:t>中，属于一个</a:t>
            </a:r>
            <a:r>
              <a:rPr lang="en-US" altLang="zh-CN" dirty="0"/>
              <a:t>RDD</a:t>
            </a:r>
            <a:r>
              <a:rPr lang="zh-CN" altLang="en-US" dirty="0"/>
              <a:t>的分区会根据节点荷载状态动态地平衡分配到不同节点上（图</a:t>
            </a:r>
            <a:r>
              <a:rPr lang="en-US" altLang="zh-CN" dirty="0"/>
              <a:t>15-13</a:t>
            </a:r>
            <a:r>
              <a:rPr lang="zh-CN" altLang="en-US" dirty="0"/>
              <a:t>右边），一些节点会处理数量少但耗时长</a:t>
            </a:r>
            <a:r>
              <a:rPr lang="en-US" altLang="zh-CN" dirty="0"/>
              <a:t>tasks</a:t>
            </a:r>
            <a:r>
              <a:rPr lang="zh-CN" altLang="en-US" dirty="0"/>
              <a:t>，另一些节点处理数量多但耗时短的</a:t>
            </a:r>
            <a:r>
              <a:rPr lang="en-US" altLang="zh-CN" dirty="0"/>
              <a:t>tasks</a:t>
            </a:r>
            <a:r>
              <a:rPr lang="zh-CN" altLang="en-US" dirty="0"/>
              <a:t>，使得整个系统负载更均衡。</a:t>
            </a:r>
          </a:p>
        </p:txBody>
      </p:sp>
      <p:pic>
        <p:nvPicPr>
          <p:cNvPr id="3" name="图片 2"/>
          <p:cNvPicPr>
            <a:picLocks noChangeAspect="1"/>
          </p:cNvPicPr>
          <p:nvPr/>
        </p:nvPicPr>
        <p:blipFill>
          <a:blip r:embed="rId4" cstate="print"/>
          <a:stretch>
            <a:fillRect/>
          </a:stretch>
        </p:blipFill>
        <p:spPr>
          <a:xfrm>
            <a:off x="2133600" y="3617377"/>
            <a:ext cx="4914900" cy="2785986"/>
          </a:xfrm>
          <a:prstGeom prst="rect">
            <a:avLst/>
          </a:prstGeom>
        </p:spPr>
      </p:pic>
    </p:spTree>
    <p:extLst>
      <p:ext uri="{BB962C8B-B14F-4D97-AF65-F5344CB8AC3E}">
        <p14:creationId xmlns:p14="http://schemas.microsoft.com/office/powerpoint/2010/main" val="273381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2031325"/>
          </a:xfrm>
          <a:prstGeom prst="rect">
            <a:avLst/>
          </a:prstGeom>
          <a:noFill/>
        </p:spPr>
        <p:txBody>
          <a:bodyPr wrap="square" rtlCol="0">
            <a:spAutoFit/>
          </a:bodyPr>
          <a:lstStyle/>
          <a:p>
            <a:r>
              <a:rPr lang="zh-CN" altLang="en-US" dirty="0"/>
              <a:t>作为一个流计算框架，</a:t>
            </a:r>
            <a:r>
              <a:rPr lang="en-US" altLang="zh-CN" dirty="0"/>
              <a:t>Storm</a:t>
            </a:r>
            <a:r>
              <a:rPr lang="zh-CN" altLang="en-US" dirty="0"/>
              <a:t>具备如下特点：</a:t>
            </a:r>
          </a:p>
          <a:p>
            <a:pPr lvl="0"/>
            <a:r>
              <a:rPr lang="zh-CN" altLang="en-US" dirty="0"/>
              <a:t>分布式：具有水平扩展能力（通过增加集群机器和并发数提升计算能力）</a:t>
            </a:r>
          </a:p>
          <a:p>
            <a:pPr lvl="0"/>
            <a:r>
              <a:rPr lang="zh-CN" altLang="en-US" dirty="0"/>
              <a:t>实时性：对流数据的快速响应处理，响应时延可控制在毫秒级</a:t>
            </a:r>
          </a:p>
          <a:p>
            <a:pPr lvl="0"/>
            <a:r>
              <a:rPr lang="zh-CN" altLang="en-US" dirty="0"/>
              <a:t>数据规模：支持海量数据处理，数据规模可达</a:t>
            </a:r>
            <a:r>
              <a:rPr lang="en-US" altLang="zh-CN" dirty="0"/>
              <a:t>TB</a:t>
            </a:r>
            <a:r>
              <a:rPr lang="zh-CN" altLang="en-US" dirty="0"/>
              <a:t>甚至</a:t>
            </a:r>
            <a:r>
              <a:rPr lang="en-US" altLang="zh-CN" dirty="0"/>
              <a:t>PB</a:t>
            </a:r>
            <a:r>
              <a:rPr lang="zh-CN" altLang="en-US" dirty="0"/>
              <a:t>量级</a:t>
            </a:r>
          </a:p>
          <a:p>
            <a:pPr lvl="0"/>
            <a:r>
              <a:rPr lang="zh-CN" altLang="en-US" dirty="0"/>
              <a:t>容错性：提供系统级的容错和故障恢复机制</a:t>
            </a:r>
          </a:p>
          <a:p>
            <a:pPr lvl="0"/>
            <a:r>
              <a:rPr lang="zh-CN" altLang="en-US" dirty="0"/>
              <a:t>简便性：简单的编程模型，支持编程语言如</a:t>
            </a:r>
            <a:r>
              <a:rPr lang="en-US" altLang="zh-CN" dirty="0"/>
              <a:t>Java</a:t>
            </a:r>
            <a:r>
              <a:rPr lang="zh-CN" altLang="en-US" dirty="0"/>
              <a:t>，</a:t>
            </a:r>
            <a:r>
              <a:rPr lang="en-US" altLang="zh-CN" dirty="0" err="1"/>
              <a:t>Clojure</a:t>
            </a:r>
            <a:r>
              <a:rPr lang="zh-CN" altLang="en-US" dirty="0"/>
              <a:t>，</a:t>
            </a:r>
            <a:r>
              <a:rPr lang="en-US" altLang="zh-CN" dirty="0"/>
              <a:t>Ruby</a:t>
            </a:r>
            <a:r>
              <a:rPr lang="zh-CN" altLang="en-US" dirty="0"/>
              <a:t>，</a:t>
            </a:r>
            <a:r>
              <a:rPr lang="en-US" altLang="zh-CN" dirty="0"/>
              <a:t>Python</a:t>
            </a:r>
            <a:r>
              <a:rPr lang="zh-CN" altLang="en-US" dirty="0"/>
              <a:t>，要增加对其他语言的支持，只需实现一个简单的</a:t>
            </a:r>
            <a:r>
              <a:rPr lang="en-US" altLang="zh-CN" dirty="0"/>
              <a:t>Storm</a:t>
            </a:r>
            <a:r>
              <a:rPr lang="zh-CN" altLang="en-US" dirty="0"/>
              <a:t>通信协议即可</a:t>
            </a:r>
          </a:p>
        </p:txBody>
      </p:sp>
    </p:spTree>
    <p:extLst>
      <p:ext uri="{BB962C8B-B14F-4D97-AF65-F5344CB8AC3E}">
        <p14:creationId xmlns:p14="http://schemas.microsoft.com/office/powerpoint/2010/main" val="40736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1754326"/>
          </a:xfrm>
          <a:prstGeom prst="rect">
            <a:avLst/>
          </a:prstGeom>
          <a:noFill/>
        </p:spPr>
        <p:txBody>
          <a:bodyPr wrap="square" rtlCol="0">
            <a:spAutoFit/>
          </a:bodyPr>
          <a:lstStyle/>
          <a:p>
            <a:pPr lvl="0"/>
            <a:r>
              <a:rPr lang="zh-CN" altLang="en-US" dirty="0"/>
              <a:t>数据流处理 </a:t>
            </a:r>
            <a:r>
              <a:rPr lang="en-US" altLang="zh-CN" dirty="0"/>
              <a:t>- </a:t>
            </a:r>
            <a:r>
              <a:rPr lang="zh-CN" altLang="en-US" dirty="0"/>
              <a:t>异步调用</a:t>
            </a:r>
            <a:endParaRPr lang="en-US" altLang="zh-CN" dirty="0"/>
          </a:p>
          <a:p>
            <a:r>
              <a:rPr lang="en-US" altLang="zh-CN" dirty="0"/>
              <a:t>	</a:t>
            </a:r>
            <a:r>
              <a:rPr lang="zh-CN" altLang="en-US" dirty="0"/>
              <a:t>对数据流（</a:t>
            </a:r>
            <a:r>
              <a:rPr lang="en-US" altLang="zh-CN" dirty="0"/>
              <a:t>data stream</a:t>
            </a:r>
            <a:r>
              <a:rPr lang="zh-CN" altLang="en-US" dirty="0"/>
              <a:t>）的逐条计算、分析、聚合等处理，支持并行处理模式。这类应用有日志数据统计（</a:t>
            </a:r>
            <a:r>
              <a:rPr lang="en-US" altLang="zh-CN" dirty="0" err="1"/>
              <a:t>pv</a:t>
            </a:r>
            <a:r>
              <a:rPr lang="en-US" altLang="zh-CN" dirty="0"/>
              <a:t>/</a:t>
            </a:r>
            <a:r>
              <a:rPr lang="en-US" altLang="zh-CN" dirty="0" err="1"/>
              <a:t>uv</a:t>
            </a:r>
            <a:r>
              <a:rPr lang="zh-CN" altLang="en-US" dirty="0"/>
              <a:t>）、用户行为实时分析、个性化推荐系统等。图</a:t>
            </a:r>
            <a:r>
              <a:rPr lang="en-US" altLang="zh-CN" dirty="0"/>
              <a:t>15-17</a:t>
            </a:r>
            <a:r>
              <a:rPr lang="zh-CN" altLang="en-US" dirty="0"/>
              <a:t>所示为</a:t>
            </a:r>
            <a:r>
              <a:rPr lang="en-US" altLang="zh-CN" dirty="0"/>
              <a:t>Storm</a:t>
            </a:r>
            <a:r>
              <a:rPr lang="zh-CN" altLang="en-US" dirty="0"/>
              <a:t>作为日志统计应用提供异步调用的例子，即客户端（</a:t>
            </a:r>
            <a:r>
              <a:rPr lang="en-US" altLang="zh-CN" dirty="0"/>
              <a:t>Client</a:t>
            </a:r>
            <a:r>
              <a:rPr lang="zh-CN" altLang="en-US" dirty="0"/>
              <a:t>）发送日志数据流给</a:t>
            </a:r>
            <a:r>
              <a:rPr lang="en-US" altLang="zh-CN" dirty="0"/>
              <a:t>Storm</a:t>
            </a:r>
            <a:r>
              <a:rPr lang="zh-CN" altLang="en-US" dirty="0"/>
              <a:t>平台处理，但并不堵塞于这个步骤等待</a:t>
            </a:r>
            <a:r>
              <a:rPr lang="en-US" altLang="zh-CN" dirty="0"/>
              <a:t>Storm</a:t>
            </a:r>
            <a:r>
              <a:rPr lang="zh-CN" altLang="en-US" dirty="0"/>
              <a:t>返回处理结果，而是执行</a:t>
            </a:r>
            <a:r>
              <a:rPr lang="en-US" altLang="zh-CN" dirty="0"/>
              <a:t>Client</a:t>
            </a:r>
            <a:r>
              <a:rPr lang="zh-CN" altLang="en-US" dirty="0"/>
              <a:t>的下一步程序。</a:t>
            </a:r>
          </a:p>
        </p:txBody>
      </p:sp>
      <p:sp>
        <p:nvSpPr>
          <p:cNvPr id="2" name="矩形 1"/>
          <p:cNvSpPr/>
          <p:nvPr/>
        </p:nvSpPr>
        <p:spPr>
          <a:xfrm>
            <a:off x="2416833" y="4038741"/>
            <a:ext cx="4364967" cy="477054"/>
          </a:xfrm>
          <a:prstGeom prst="rect">
            <a:avLst/>
          </a:prstGeom>
        </p:spPr>
        <p:txBody>
          <a:bodyPr wrap="square">
            <a:spAutoFit/>
          </a:bodyPr>
          <a:lstStyle/>
          <a:p>
            <a:pPr marL="0" marR="0" indent="0" algn="just">
              <a:lnSpc>
                <a:spcPts val="1500"/>
              </a:lnSpc>
              <a:spcBef>
                <a:spcPts val="0"/>
              </a:spcBef>
              <a:spcAft>
                <a:spcPts val="0"/>
              </a:spcAft>
            </a:pPr>
            <a:endParaRPr lang="zh-CN" altLang="en-US" kern="100" dirty="0">
              <a:latin typeface="Times New Roman" panose="02020603050405020304" pitchFamily="18" charset="0"/>
            </a:endParaRPr>
          </a:p>
          <a:p>
            <a:pPr marL="0" marR="0" indent="0" algn="ctr">
              <a:lnSpc>
                <a:spcPts val="1500"/>
              </a:lnSpc>
              <a:spcBef>
                <a:spcPts val="0"/>
              </a:spcBef>
              <a:spcAft>
                <a:spcPts val="1200"/>
              </a:spcAft>
            </a:pPr>
            <a:r>
              <a:rPr lang="zh-CN" altLang="en-US" kern="100" dirty="0">
                <a:latin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rPr>
              <a:t>15-17  Storm</a:t>
            </a:r>
            <a:r>
              <a:rPr lang="zh-CN" altLang="en-US" kern="100" dirty="0">
                <a:latin typeface="宋体" panose="02010600030101010101" pitchFamily="2" charset="-122"/>
                <a:cs typeface="Times New Roman" panose="02020603050405020304" pitchFamily="18" charset="0"/>
              </a:rPr>
              <a:t>的异步调用</a:t>
            </a:r>
            <a:endParaRPr lang="zh-CN" altLang="en-US" sz="1400" kern="100" dirty="0">
              <a:latin typeface="Times New Roman" panose="02020603050405020304" pitchFamily="18" charset="0"/>
            </a:endParaRPr>
          </a:p>
        </p:txBody>
      </p:sp>
      <p:pic>
        <p:nvPicPr>
          <p:cNvPr id="3" name="图片 2"/>
          <p:cNvPicPr>
            <a:picLocks noChangeAspect="1"/>
          </p:cNvPicPr>
          <p:nvPr/>
        </p:nvPicPr>
        <p:blipFill>
          <a:blip r:embed="rId4" cstate="print"/>
          <a:stretch>
            <a:fillRect/>
          </a:stretch>
        </p:blipFill>
        <p:spPr>
          <a:xfrm>
            <a:off x="996903" y="3232551"/>
            <a:ext cx="7411861" cy="1045434"/>
          </a:xfrm>
          <a:prstGeom prst="rect">
            <a:avLst/>
          </a:prstGeom>
        </p:spPr>
      </p:pic>
      <p:sp>
        <p:nvSpPr>
          <p:cNvPr id="4" name="矩形 3"/>
          <p:cNvSpPr/>
          <p:nvPr/>
        </p:nvSpPr>
        <p:spPr>
          <a:xfrm>
            <a:off x="740434" y="4599279"/>
            <a:ext cx="7668330" cy="669414"/>
          </a:xfrm>
          <a:prstGeom prst="rect">
            <a:avLst/>
          </a:prstGeom>
        </p:spPr>
        <p:txBody>
          <a:bodyPr wrap="square">
            <a:spAutoFit/>
          </a:bodyPr>
          <a:lstStyle/>
          <a:p>
            <a:pPr marL="342900" marR="0" lvl="0" indent="-342900" algn="just">
              <a:lnSpc>
                <a:spcPts val="1500"/>
              </a:lnSpc>
              <a:spcBef>
                <a:spcPts val="0"/>
              </a:spcBef>
              <a:spcAft>
                <a:spcPts val="0"/>
              </a:spcAft>
              <a:buFont typeface="Wingdings" panose="05000000000000000000" pitchFamily="2" charset="2"/>
              <a:buChar char=""/>
            </a:pPr>
            <a:r>
              <a:rPr lang="zh-CN" altLang="en-US" kern="100" dirty="0">
                <a:latin typeface="宋体" panose="02010600030101010101" pitchFamily="2" charset="-122"/>
                <a:cs typeface="Times New Roman" panose="02020603050405020304" pitchFamily="18" charset="0"/>
              </a:rPr>
              <a:t>连续计算（</a:t>
            </a:r>
            <a:r>
              <a:rPr lang="en-US" altLang="zh-CN" kern="100" dirty="0">
                <a:latin typeface="Times New Roman" panose="02020603050405020304" pitchFamily="18" charset="0"/>
              </a:rPr>
              <a:t>continuous computation</a:t>
            </a:r>
            <a:r>
              <a:rPr lang="zh-CN" altLang="en-US" kern="100" dirty="0">
                <a:latin typeface="宋体" panose="02010600030101010101" pitchFamily="2" charset="-122"/>
                <a:cs typeface="Times New Roman" panose="02020603050405020304" pitchFamily="18" charset="0"/>
              </a:rPr>
              <a:t>）</a:t>
            </a:r>
            <a:endParaRPr lang="zh-CN" altLang="en-US"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Times New Roman" panose="02020603050405020304" pitchFamily="18" charset="0"/>
              </a:rPr>
              <a:t>	</a:t>
            </a:r>
            <a:r>
              <a:rPr lang="en-US" altLang="zh-CN" kern="100" dirty="0">
                <a:latin typeface="Times New Roman" panose="02020603050405020304" pitchFamily="18" charset="0"/>
              </a:rPr>
              <a:t>Storm</a:t>
            </a:r>
            <a:r>
              <a:rPr lang="zh-CN" altLang="en-US" kern="100" dirty="0">
                <a:latin typeface="宋体" panose="02010600030101010101" pitchFamily="2" charset="-122"/>
                <a:cs typeface="Times New Roman" panose="02020603050405020304" pitchFamily="18" charset="0"/>
              </a:rPr>
              <a:t>可以进行对数据流的连续查询、并在计算的同时把结果以数据流的形式实时反馈给客户，比如将</a:t>
            </a:r>
            <a:r>
              <a:rPr lang="en-US" altLang="zh-CN" kern="100" dirty="0">
                <a:latin typeface="Times New Roman" panose="02020603050405020304" pitchFamily="18" charset="0"/>
              </a:rPr>
              <a:t>Twitter</a:t>
            </a:r>
            <a:r>
              <a:rPr lang="zh-CN" altLang="en-US" kern="100" dirty="0">
                <a:latin typeface="宋体" panose="02010600030101010101" pitchFamily="2" charset="-122"/>
                <a:cs typeface="Times New Roman" panose="02020603050405020304" pitchFamily="18" charset="0"/>
              </a:rPr>
              <a:t>上的热门话题发送到客户端。</a:t>
            </a:r>
            <a:endParaRPr lang="zh-CN" altLang="en-US" sz="1400" kern="100" dirty="0">
              <a:latin typeface="Times New Roman" panose="02020603050405020304" pitchFamily="18" charset="0"/>
            </a:endParaRPr>
          </a:p>
        </p:txBody>
      </p:sp>
    </p:spTree>
    <p:extLst>
      <p:ext uri="{BB962C8B-B14F-4D97-AF65-F5344CB8AC3E}">
        <p14:creationId xmlns:p14="http://schemas.microsoft.com/office/powerpoint/2010/main" val="33202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2585323"/>
          </a:xfrm>
          <a:prstGeom prst="rect">
            <a:avLst/>
          </a:prstGeom>
          <a:noFill/>
        </p:spPr>
        <p:txBody>
          <a:bodyPr wrap="square" rtlCol="0">
            <a:spAutoFit/>
          </a:bodyPr>
          <a:lstStyle/>
          <a:p>
            <a:r>
              <a:rPr lang="en-US" altLang="zh-CN" b="1" dirty="0"/>
              <a:t>Storm</a:t>
            </a:r>
            <a:r>
              <a:rPr lang="zh-CN" altLang="en-US" b="1" dirty="0"/>
              <a:t>逻辑架构</a:t>
            </a:r>
            <a:endParaRPr lang="zh-CN" altLang="en-US" dirty="0"/>
          </a:p>
          <a:p>
            <a:r>
              <a:rPr lang="zh-CN" altLang="en-US" dirty="0"/>
              <a:t>	</a:t>
            </a:r>
            <a:r>
              <a:rPr lang="en-US" altLang="zh-CN" dirty="0"/>
              <a:t>Storm</a:t>
            </a:r>
            <a:r>
              <a:rPr lang="zh-CN" altLang="en-US" dirty="0"/>
              <a:t>的计算架构分为逻辑架构（抽象模型）与物理架构（系统结构）两个方面。逻辑架构主要包含以下组件：</a:t>
            </a:r>
          </a:p>
          <a:p>
            <a:pPr lvl="0"/>
            <a:r>
              <a:rPr lang="zh-CN" altLang="en-US" dirty="0"/>
              <a:t>数据模型  </a:t>
            </a:r>
            <a:r>
              <a:rPr lang="en-US" altLang="zh-CN" dirty="0"/>
              <a:t>Tuple</a:t>
            </a:r>
          </a:p>
          <a:p>
            <a:pPr lvl="0"/>
            <a:r>
              <a:rPr lang="zh-CN" altLang="en-US" dirty="0"/>
              <a:t>数据流    </a:t>
            </a:r>
            <a:r>
              <a:rPr lang="en-US" altLang="zh-CN" dirty="0"/>
              <a:t>Stream</a:t>
            </a:r>
          </a:p>
          <a:p>
            <a:pPr lvl="0"/>
            <a:r>
              <a:rPr lang="zh-CN" altLang="en-US" dirty="0"/>
              <a:t>数据源    </a:t>
            </a:r>
            <a:r>
              <a:rPr lang="en-US" altLang="zh-CN" dirty="0"/>
              <a:t>Spout</a:t>
            </a:r>
          </a:p>
          <a:p>
            <a:pPr lvl="0"/>
            <a:r>
              <a:rPr lang="zh-CN" altLang="en-US" dirty="0"/>
              <a:t>处理单元  </a:t>
            </a:r>
            <a:r>
              <a:rPr lang="en-US" altLang="zh-CN" dirty="0"/>
              <a:t>Bolt</a:t>
            </a:r>
          </a:p>
          <a:p>
            <a:pPr lvl="0"/>
            <a:r>
              <a:rPr lang="zh-CN" altLang="en-US" dirty="0"/>
              <a:t>分发策略  </a:t>
            </a:r>
            <a:r>
              <a:rPr lang="en-US" altLang="zh-CN" dirty="0"/>
              <a:t>Stream Grouping</a:t>
            </a:r>
          </a:p>
          <a:p>
            <a:pPr lvl="0"/>
            <a:r>
              <a:rPr lang="zh-CN" altLang="en-US" dirty="0"/>
              <a:t>逻辑视图  </a:t>
            </a:r>
            <a:r>
              <a:rPr lang="en-US" altLang="zh-CN" dirty="0"/>
              <a:t>Topology</a:t>
            </a:r>
          </a:p>
        </p:txBody>
      </p:sp>
    </p:spTree>
    <p:extLst>
      <p:ext uri="{BB962C8B-B14F-4D97-AF65-F5344CB8AC3E}">
        <p14:creationId xmlns:p14="http://schemas.microsoft.com/office/powerpoint/2010/main" val="323964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1754326"/>
          </a:xfrm>
          <a:prstGeom prst="rect">
            <a:avLst/>
          </a:prstGeom>
          <a:noFill/>
        </p:spPr>
        <p:txBody>
          <a:bodyPr wrap="square" rtlCol="0">
            <a:spAutoFit/>
          </a:bodyPr>
          <a:lstStyle/>
          <a:p>
            <a:r>
              <a:rPr lang="zh-CN" altLang="en-US" dirty="0"/>
              <a:t>多元组</a:t>
            </a:r>
            <a:r>
              <a:rPr lang="en-US" altLang="zh-CN" dirty="0"/>
              <a:t>Tuple</a:t>
            </a:r>
          </a:p>
          <a:p>
            <a:r>
              <a:rPr lang="en-US" altLang="zh-CN" dirty="0"/>
              <a:t>        Tuple</a:t>
            </a:r>
            <a:r>
              <a:rPr lang="zh-CN" altLang="en-US" dirty="0"/>
              <a:t>是由一组各种类型的值域组成的多元组，所有的基本类型、字符串以及字节数组都作为</a:t>
            </a:r>
            <a:r>
              <a:rPr lang="en-US" altLang="zh-CN" dirty="0"/>
              <a:t>Tuple</a:t>
            </a:r>
            <a:r>
              <a:rPr lang="zh-CN" altLang="en-US" dirty="0"/>
              <a:t>的值域类型，也可以使用用户自己定义的类型，它是</a:t>
            </a:r>
            <a:r>
              <a:rPr lang="en-US" altLang="zh-CN" dirty="0"/>
              <a:t>Storm</a:t>
            </a:r>
            <a:r>
              <a:rPr lang="zh-CN" altLang="en-US" dirty="0"/>
              <a:t>的基本数据单元，如图</a:t>
            </a:r>
            <a:r>
              <a:rPr lang="en-US" altLang="zh-CN" dirty="0"/>
              <a:t>15-18</a:t>
            </a:r>
            <a:r>
              <a:rPr lang="zh-CN" altLang="en-US" dirty="0"/>
              <a:t>所示。</a:t>
            </a:r>
          </a:p>
          <a:p>
            <a:endParaRPr lang="en-US" altLang="zh-CN" dirty="0"/>
          </a:p>
          <a:p>
            <a:endParaRPr lang="en-US" altLang="zh-CN" dirty="0"/>
          </a:p>
        </p:txBody>
      </p:sp>
      <p:pic>
        <p:nvPicPr>
          <p:cNvPr id="2" name="图片 1"/>
          <p:cNvPicPr>
            <a:picLocks noChangeAspect="1"/>
          </p:cNvPicPr>
          <p:nvPr/>
        </p:nvPicPr>
        <p:blipFill>
          <a:blip r:embed="rId4" cstate="print"/>
          <a:stretch>
            <a:fillRect/>
          </a:stretch>
        </p:blipFill>
        <p:spPr>
          <a:xfrm>
            <a:off x="2214429" y="3014978"/>
            <a:ext cx="4976810" cy="381000"/>
          </a:xfrm>
          <a:prstGeom prst="rect">
            <a:avLst/>
          </a:prstGeom>
        </p:spPr>
      </p:pic>
      <p:sp>
        <p:nvSpPr>
          <p:cNvPr id="3" name="矩形 2"/>
          <p:cNvSpPr/>
          <p:nvPr/>
        </p:nvSpPr>
        <p:spPr>
          <a:xfrm>
            <a:off x="3623019" y="3381132"/>
            <a:ext cx="2159630" cy="369332"/>
          </a:xfrm>
          <a:prstGeom prst="rect">
            <a:avLst/>
          </a:prstGeom>
        </p:spPr>
        <p:txBody>
          <a:bodyPr wrap="none">
            <a:spAutoFit/>
          </a:bodyPr>
          <a:lstStyle/>
          <a:p>
            <a:r>
              <a:rPr lang="zh-CN" altLang="en-US" dirty="0"/>
              <a:t>图</a:t>
            </a:r>
            <a:r>
              <a:rPr lang="en-US" altLang="zh-CN" dirty="0"/>
              <a:t>15-18  Tuple</a:t>
            </a:r>
            <a:r>
              <a:rPr lang="zh-CN" altLang="en-US" dirty="0"/>
              <a:t>格式</a:t>
            </a:r>
          </a:p>
        </p:txBody>
      </p:sp>
      <p:sp>
        <p:nvSpPr>
          <p:cNvPr id="4" name="文本框 3"/>
          <p:cNvSpPr txBox="1"/>
          <p:nvPr/>
        </p:nvSpPr>
        <p:spPr>
          <a:xfrm>
            <a:off x="740434" y="3750464"/>
            <a:ext cx="7924800" cy="923330"/>
          </a:xfrm>
          <a:prstGeom prst="rect">
            <a:avLst/>
          </a:prstGeom>
          <a:noFill/>
        </p:spPr>
        <p:txBody>
          <a:bodyPr wrap="square" rtlCol="0">
            <a:spAutoFit/>
          </a:bodyPr>
          <a:lstStyle/>
          <a:p>
            <a:r>
              <a:rPr lang="zh-CN" altLang="en-US"/>
              <a:t>数据流</a:t>
            </a:r>
            <a:r>
              <a:rPr lang="en-US" altLang="zh-CN"/>
              <a:t>Stream</a:t>
            </a:r>
          </a:p>
          <a:p>
            <a:r>
              <a:rPr lang="en-US" altLang="zh-CN"/>
              <a:t>	Stream</a:t>
            </a:r>
            <a:r>
              <a:rPr lang="zh-CN" altLang="en-US"/>
              <a:t>是一个不间断的无界的连续</a:t>
            </a:r>
            <a:r>
              <a:rPr lang="en-US" altLang="zh-CN"/>
              <a:t>Tuple</a:t>
            </a:r>
            <a:r>
              <a:rPr lang="zh-CN" altLang="en-US"/>
              <a:t>序列，是</a:t>
            </a:r>
            <a:r>
              <a:rPr lang="en-US" altLang="zh-CN"/>
              <a:t>Storm</a:t>
            </a:r>
            <a:r>
              <a:rPr lang="zh-CN" altLang="en-US"/>
              <a:t>对流数据的抽象，如图</a:t>
            </a:r>
            <a:r>
              <a:rPr lang="en-US" altLang="zh-CN"/>
              <a:t>15-19</a:t>
            </a:r>
            <a:r>
              <a:rPr lang="zh-CN" altLang="en-US"/>
              <a:t>所示。</a:t>
            </a:r>
            <a:endParaRPr lang="zh-CN" altLang="en-US" dirty="0"/>
          </a:p>
        </p:txBody>
      </p:sp>
      <p:pic>
        <p:nvPicPr>
          <p:cNvPr id="5" name="图片 4"/>
          <p:cNvPicPr>
            <a:picLocks noChangeAspect="1"/>
          </p:cNvPicPr>
          <p:nvPr/>
        </p:nvPicPr>
        <p:blipFill>
          <a:blip r:embed="rId5" cstate="print"/>
          <a:stretch>
            <a:fillRect/>
          </a:stretch>
        </p:blipFill>
        <p:spPr>
          <a:xfrm>
            <a:off x="2364739" y="4769304"/>
            <a:ext cx="4676190" cy="495238"/>
          </a:xfrm>
          <a:prstGeom prst="rect">
            <a:avLst/>
          </a:prstGeom>
        </p:spPr>
      </p:pic>
      <p:sp>
        <p:nvSpPr>
          <p:cNvPr id="7" name="矩形 6"/>
          <p:cNvSpPr/>
          <p:nvPr/>
        </p:nvSpPr>
        <p:spPr>
          <a:xfrm>
            <a:off x="3533283" y="5264032"/>
            <a:ext cx="2339102" cy="369332"/>
          </a:xfrm>
          <a:prstGeom prst="rect">
            <a:avLst/>
          </a:prstGeom>
        </p:spPr>
        <p:txBody>
          <a:bodyPr wrap="none">
            <a:spAutoFit/>
          </a:bodyPr>
          <a:lstStyle/>
          <a:p>
            <a:r>
              <a:rPr lang="zh-CN" altLang="en-US" dirty="0"/>
              <a:t>图</a:t>
            </a:r>
            <a:r>
              <a:rPr lang="en-US" altLang="zh-CN" dirty="0"/>
              <a:t>15-19  Stream</a:t>
            </a:r>
            <a:r>
              <a:rPr lang="zh-CN" altLang="en-US" dirty="0"/>
              <a:t>组成</a:t>
            </a:r>
          </a:p>
        </p:txBody>
      </p:sp>
    </p:spTree>
    <p:extLst>
      <p:ext uri="{BB962C8B-B14F-4D97-AF65-F5344CB8AC3E}">
        <p14:creationId xmlns:p14="http://schemas.microsoft.com/office/powerpoint/2010/main" val="199606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1200329"/>
          </a:xfrm>
          <a:prstGeom prst="rect">
            <a:avLst/>
          </a:prstGeom>
          <a:noFill/>
        </p:spPr>
        <p:txBody>
          <a:bodyPr wrap="square" rtlCol="0">
            <a:spAutoFit/>
          </a:bodyPr>
          <a:lstStyle/>
          <a:p>
            <a:r>
              <a:rPr lang="zh-CN" altLang="en-US" dirty="0"/>
              <a:t>数据源</a:t>
            </a:r>
            <a:r>
              <a:rPr lang="en-US" altLang="zh-CN" dirty="0"/>
              <a:t>Spout</a:t>
            </a:r>
          </a:p>
          <a:p>
            <a:r>
              <a:rPr lang="en-US" altLang="zh-CN" dirty="0"/>
              <a:t>       Storm</a:t>
            </a:r>
            <a:r>
              <a:rPr lang="zh-CN" altLang="en-US" dirty="0"/>
              <a:t>认为每个</a:t>
            </a:r>
            <a:r>
              <a:rPr lang="en-US" altLang="zh-CN" dirty="0"/>
              <a:t>Stream</a:t>
            </a:r>
            <a:r>
              <a:rPr lang="zh-CN" altLang="en-US" dirty="0"/>
              <a:t>都有一个源头，它将这个源头抽象为</a:t>
            </a:r>
            <a:r>
              <a:rPr lang="en-US" altLang="zh-CN" dirty="0"/>
              <a:t>Spout</a:t>
            </a:r>
            <a:r>
              <a:rPr lang="zh-CN" altLang="en-US" dirty="0"/>
              <a:t>。</a:t>
            </a:r>
            <a:r>
              <a:rPr lang="en-US" altLang="zh-CN" dirty="0"/>
              <a:t>Spout</a:t>
            </a:r>
            <a:r>
              <a:rPr lang="zh-CN" altLang="en-US" dirty="0"/>
              <a:t>组件负责将外部输入数据流转换成</a:t>
            </a:r>
            <a:r>
              <a:rPr lang="en-US" altLang="zh-CN" dirty="0"/>
              <a:t>Tuple</a:t>
            </a:r>
            <a:r>
              <a:rPr lang="zh-CN" altLang="en-US" dirty="0"/>
              <a:t>序列，如图</a:t>
            </a:r>
            <a:r>
              <a:rPr lang="en-US" altLang="zh-CN" dirty="0"/>
              <a:t>15-20</a:t>
            </a:r>
            <a:r>
              <a:rPr lang="zh-CN" altLang="en-US" dirty="0"/>
              <a:t>所示。</a:t>
            </a:r>
          </a:p>
          <a:p>
            <a:endParaRPr lang="en-US" altLang="zh-CN" dirty="0"/>
          </a:p>
        </p:txBody>
      </p:sp>
      <p:pic>
        <p:nvPicPr>
          <p:cNvPr id="5" name="图片 4"/>
          <p:cNvPicPr>
            <a:picLocks noChangeAspect="1"/>
          </p:cNvPicPr>
          <p:nvPr/>
        </p:nvPicPr>
        <p:blipFill>
          <a:blip r:embed="rId4" cstate="print"/>
          <a:stretch>
            <a:fillRect/>
          </a:stretch>
        </p:blipFill>
        <p:spPr>
          <a:xfrm>
            <a:off x="457200" y="2609685"/>
            <a:ext cx="4038600" cy="1409290"/>
          </a:xfrm>
          <a:prstGeom prst="rect">
            <a:avLst/>
          </a:prstGeom>
        </p:spPr>
      </p:pic>
      <p:sp>
        <p:nvSpPr>
          <p:cNvPr id="7" name="矩形 6"/>
          <p:cNvSpPr/>
          <p:nvPr/>
        </p:nvSpPr>
        <p:spPr>
          <a:xfrm>
            <a:off x="1298553" y="3970416"/>
            <a:ext cx="2428870" cy="369332"/>
          </a:xfrm>
          <a:prstGeom prst="rect">
            <a:avLst/>
          </a:prstGeom>
        </p:spPr>
        <p:txBody>
          <a:bodyPr wrap="none">
            <a:spAutoFit/>
          </a:bodyPr>
          <a:lstStyle/>
          <a:p>
            <a:r>
              <a:rPr lang="zh-CN" altLang="en-US" dirty="0"/>
              <a:t>图</a:t>
            </a:r>
            <a:r>
              <a:rPr lang="en-US" altLang="zh-CN" dirty="0"/>
              <a:t>15-20  </a:t>
            </a:r>
            <a:r>
              <a:rPr lang="zh-CN" altLang="en-US" dirty="0"/>
              <a:t>数据源</a:t>
            </a:r>
            <a:r>
              <a:rPr lang="en-US" altLang="zh-CN" dirty="0"/>
              <a:t>Spout</a:t>
            </a:r>
            <a:endParaRPr lang="zh-CN" altLang="en-US" dirty="0"/>
          </a:p>
        </p:txBody>
      </p:sp>
      <p:sp>
        <p:nvSpPr>
          <p:cNvPr id="9" name="矩形 8"/>
          <p:cNvSpPr/>
          <p:nvPr/>
        </p:nvSpPr>
        <p:spPr>
          <a:xfrm>
            <a:off x="762000" y="4407810"/>
            <a:ext cx="7391400" cy="1200329"/>
          </a:xfrm>
          <a:prstGeom prst="rect">
            <a:avLst/>
          </a:prstGeom>
        </p:spPr>
        <p:txBody>
          <a:bodyPr wrap="square">
            <a:spAutoFit/>
          </a:bodyPr>
          <a:lstStyle/>
          <a:p>
            <a:r>
              <a:rPr lang="zh-CN" altLang="en-US" dirty="0"/>
              <a:t>处理单元</a:t>
            </a:r>
            <a:r>
              <a:rPr lang="en-US" altLang="zh-CN" dirty="0"/>
              <a:t>Bolt</a:t>
            </a:r>
          </a:p>
          <a:p>
            <a:r>
              <a:rPr lang="en-US" altLang="zh-CN" dirty="0"/>
              <a:t>	Storm</a:t>
            </a:r>
            <a:r>
              <a:rPr lang="zh-CN" altLang="en-US" dirty="0"/>
              <a:t>的中间处理单元，</a:t>
            </a:r>
            <a:r>
              <a:rPr lang="en-US" altLang="zh-CN" dirty="0"/>
              <a:t>Bolt</a:t>
            </a:r>
            <a:r>
              <a:rPr lang="zh-CN" altLang="en-US" dirty="0"/>
              <a:t>将所有的消息处理逻辑都封装在执行程序里面，可执行过滤、聚合、查询数据库等操作，它接收输入的</a:t>
            </a:r>
            <a:r>
              <a:rPr lang="en-US" altLang="zh-CN" dirty="0"/>
              <a:t>Tuple</a:t>
            </a:r>
            <a:r>
              <a:rPr lang="zh-CN" altLang="en-US" dirty="0"/>
              <a:t>流并产生输出的新</a:t>
            </a:r>
            <a:r>
              <a:rPr lang="en-US" altLang="zh-CN" dirty="0"/>
              <a:t>Tuple</a:t>
            </a:r>
            <a:r>
              <a:rPr lang="zh-CN" altLang="en-US" dirty="0"/>
              <a:t>流，如图</a:t>
            </a:r>
            <a:r>
              <a:rPr lang="en-US" altLang="zh-CN" dirty="0"/>
              <a:t>15-21</a:t>
            </a:r>
            <a:r>
              <a:rPr lang="zh-CN" altLang="en-US" dirty="0"/>
              <a:t>所示。</a:t>
            </a:r>
          </a:p>
        </p:txBody>
      </p:sp>
      <p:pic>
        <p:nvPicPr>
          <p:cNvPr id="10" name="图片 9"/>
          <p:cNvPicPr>
            <a:picLocks noChangeAspect="1"/>
          </p:cNvPicPr>
          <p:nvPr/>
        </p:nvPicPr>
        <p:blipFill>
          <a:blip r:embed="rId5" cstate="print"/>
          <a:stretch>
            <a:fillRect/>
          </a:stretch>
        </p:blipFill>
        <p:spPr>
          <a:xfrm>
            <a:off x="4648200" y="2609685"/>
            <a:ext cx="3733801" cy="1292669"/>
          </a:xfrm>
          <a:prstGeom prst="rect">
            <a:avLst/>
          </a:prstGeom>
        </p:spPr>
      </p:pic>
      <p:sp>
        <p:nvSpPr>
          <p:cNvPr id="15" name="矩形 14"/>
          <p:cNvSpPr/>
          <p:nvPr/>
        </p:nvSpPr>
        <p:spPr>
          <a:xfrm>
            <a:off x="5387915" y="3857026"/>
            <a:ext cx="2454518" cy="369332"/>
          </a:xfrm>
          <a:prstGeom prst="rect">
            <a:avLst/>
          </a:prstGeom>
        </p:spPr>
        <p:txBody>
          <a:bodyPr wrap="none">
            <a:spAutoFit/>
          </a:bodyPr>
          <a:lstStyle/>
          <a:p>
            <a:r>
              <a:rPr lang="zh-CN" altLang="en-US" dirty="0"/>
              <a:t>图</a:t>
            </a:r>
            <a:r>
              <a:rPr lang="en-US" altLang="zh-CN" dirty="0"/>
              <a:t>15-21 </a:t>
            </a:r>
            <a:r>
              <a:rPr lang="zh-CN" altLang="en-US" dirty="0"/>
              <a:t>处理单元</a:t>
            </a:r>
            <a:r>
              <a:rPr lang="en-US" altLang="zh-CN" dirty="0"/>
              <a:t>Bolt </a:t>
            </a:r>
            <a:endParaRPr lang="zh-CN" altLang="en-US" dirty="0"/>
          </a:p>
        </p:txBody>
      </p:sp>
    </p:spTree>
    <p:extLst>
      <p:ext uri="{BB962C8B-B14F-4D97-AF65-F5344CB8AC3E}">
        <p14:creationId xmlns:p14="http://schemas.microsoft.com/office/powerpoint/2010/main" val="277875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3" name="矩形 2"/>
          <p:cNvSpPr/>
          <p:nvPr/>
        </p:nvSpPr>
        <p:spPr>
          <a:xfrm>
            <a:off x="762000" y="1663440"/>
            <a:ext cx="7903234" cy="923330"/>
          </a:xfrm>
          <a:prstGeom prst="rect">
            <a:avLst/>
          </a:prstGeom>
        </p:spPr>
        <p:txBody>
          <a:bodyPr wrap="square">
            <a:spAutoFit/>
          </a:bodyPr>
          <a:lstStyle/>
          <a:p>
            <a:r>
              <a:rPr lang="zh-CN" altLang="en-US" dirty="0"/>
              <a:t>消息分发策略</a:t>
            </a:r>
            <a:r>
              <a:rPr lang="en-US" altLang="zh-CN" dirty="0"/>
              <a:t>Stream Grouping</a:t>
            </a:r>
          </a:p>
          <a:p>
            <a:r>
              <a:rPr lang="en-US" altLang="zh-CN" dirty="0"/>
              <a:t>        Tuple</a:t>
            </a:r>
            <a:r>
              <a:rPr lang="zh-CN" altLang="en-US" dirty="0"/>
              <a:t>序列从上游</a:t>
            </a:r>
            <a:r>
              <a:rPr lang="en-US" altLang="zh-CN" dirty="0"/>
              <a:t>Bolt</a:t>
            </a:r>
            <a:r>
              <a:rPr lang="zh-CN" altLang="en-US" dirty="0"/>
              <a:t>到某个下游</a:t>
            </a:r>
            <a:r>
              <a:rPr lang="en-US" altLang="zh-CN" dirty="0"/>
              <a:t>Bolt</a:t>
            </a:r>
            <a:r>
              <a:rPr lang="zh-CN" altLang="en-US" dirty="0"/>
              <a:t>其多个并发</a:t>
            </a:r>
            <a:r>
              <a:rPr lang="en-US" altLang="zh-CN" dirty="0"/>
              <a:t>Task</a:t>
            </a:r>
            <a:r>
              <a:rPr lang="zh-CN" altLang="en-US" dirty="0"/>
              <a:t>的分组分发方式，如图</a:t>
            </a:r>
            <a:r>
              <a:rPr lang="en-US" altLang="zh-CN" dirty="0"/>
              <a:t>15-22</a:t>
            </a:r>
            <a:r>
              <a:rPr lang="zh-CN" altLang="en-US" dirty="0"/>
              <a:t>所示。</a:t>
            </a:r>
          </a:p>
        </p:txBody>
      </p:sp>
      <p:pic>
        <p:nvPicPr>
          <p:cNvPr id="4" name="图片 3"/>
          <p:cNvPicPr>
            <a:picLocks noChangeAspect="1"/>
          </p:cNvPicPr>
          <p:nvPr/>
        </p:nvPicPr>
        <p:blipFill>
          <a:blip r:embed="rId4" cstate="print"/>
          <a:stretch>
            <a:fillRect/>
          </a:stretch>
        </p:blipFill>
        <p:spPr>
          <a:xfrm>
            <a:off x="4497238" y="2586770"/>
            <a:ext cx="3590476" cy="3276190"/>
          </a:xfrm>
          <a:prstGeom prst="rect">
            <a:avLst/>
          </a:prstGeom>
        </p:spPr>
      </p:pic>
      <p:sp>
        <p:nvSpPr>
          <p:cNvPr id="10" name="文本框 9"/>
          <p:cNvSpPr txBox="1"/>
          <p:nvPr/>
        </p:nvSpPr>
        <p:spPr>
          <a:xfrm>
            <a:off x="762000" y="2721547"/>
            <a:ext cx="3657600" cy="1754326"/>
          </a:xfrm>
          <a:prstGeom prst="rect">
            <a:avLst/>
          </a:prstGeom>
          <a:noFill/>
        </p:spPr>
        <p:txBody>
          <a:bodyPr wrap="square" rtlCol="0">
            <a:spAutoFit/>
          </a:bodyPr>
          <a:lstStyle/>
          <a:p>
            <a:r>
              <a:rPr lang="en-US" altLang="zh-CN" dirty="0"/>
              <a:t>Shuffle Grouping: </a:t>
            </a:r>
            <a:r>
              <a:rPr lang="zh-CN" altLang="en-US" dirty="0"/>
              <a:t>随机分组。</a:t>
            </a:r>
          </a:p>
          <a:p>
            <a:r>
              <a:rPr lang="zh-CN" altLang="en-US" dirty="0"/>
              <a:t></a:t>
            </a:r>
            <a:r>
              <a:rPr lang="en-US" altLang="zh-CN" dirty="0"/>
              <a:t>Fields Grouping</a:t>
            </a:r>
            <a:r>
              <a:rPr lang="zh-CN" altLang="en-US" dirty="0"/>
              <a:t>：按字段分组。</a:t>
            </a:r>
            <a:r>
              <a:rPr lang="en-US" altLang="zh-CN" dirty="0"/>
              <a:t>All Grouping</a:t>
            </a:r>
            <a:r>
              <a:rPr lang="zh-CN" altLang="en-US" dirty="0"/>
              <a:t>：广播发送。</a:t>
            </a:r>
            <a:r>
              <a:rPr lang="en-US" altLang="zh-CN" dirty="0"/>
              <a:t>Global Grouping: </a:t>
            </a:r>
            <a:r>
              <a:rPr lang="zh-CN" altLang="en-US" dirty="0"/>
              <a:t>全局分组。</a:t>
            </a:r>
            <a:r>
              <a:rPr lang="en-US" altLang="zh-CN" dirty="0"/>
              <a:t>Non-Grouping: </a:t>
            </a:r>
            <a:r>
              <a:rPr lang="zh-CN" altLang="en-US" dirty="0"/>
              <a:t>不分组。</a:t>
            </a:r>
            <a:r>
              <a:rPr lang="en-US" altLang="zh-CN" dirty="0"/>
              <a:t>Direct Grouping: </a:t>
            </a:r>
            <a:r>
              <a:rPr lang="zh-CN" altLang="en-US" dirty="0"/>
              <a:t>直接分组。</a:t>
            </a:r>
          </a:p>
        </p:txBody>
      </p:sp>
      <p:sp>
        <p:nvSpPr>
          <p:cNvPr id="12" name="矩形 11"/>
          <p:cNvSpPr/>
          <p:nvPr/>
        </p:nvSpPr>
        <p:spPr>
          <a:xfrm>
            <a:off x="4474234" y="5899973"/>
            <a:ext cx="3813865" cy="369332"/>
          </a:xfrm>
          <a:prstGeom prst="rect">
            <a:avLst/>
          </a:prstGeom>
        </p:spPr>
        <p:txBody>
          <a:bodyPr wrap="none">
            <a:spAutoFit/>
          </a:bodyPr>
          <a:lstStyle/>
          <a:p>
            <a:r>
              <a:rPr lang="zh-CN" altLang="en-US" dirty="0"/>
              <a:t>图</a:t>
            </a:r>
            <a:r>
              <a:rPr lang="en-US" altLang="zh-CN" dirty="0"/>
              <a:t>15-22  </a:t>
            </a:r>
            <a:r>
              <a:rPr lang="zh-CN" altLang="en-US" dirty="0"/>
              <a:t>分发策略</a:t>
            </a:r>
            <a:r>
              <a:rPr lang="en-US" altLang="zh-CN" dirty="0"/>
              <a:t>Stream Grouping</a:t>
            </a:r>
            <a:endParaRPr lang="zh-CN" altLang="en-US" dirty="0"/>
          </a:p>
        </p:txBody>
      </p:sp>
    </p:spTree>
    <p:extLst>
      <p:ext uri="{BB962C8B-B14F-4D97-AF65-F5344CB8AC3E}">
        <p14:creationId xmlns:p14="http://schemas.microsoft.com/office/powerpoint/2010/main" val="319418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3138170"/>
          </a:xfrm>
          <a:prstGeom prst="rect">
            <a:avLst/>
          </a:prstGeom>
          <a:noFill/>
        </p:spPr>
        <p:txBody>
          <a:bodyPr wrap="square" rtlCol="0">
            <a:spAutoFit/>
          </a:bodyPr>
          <a:lstStyle/>
          <a:p>
            <a:r>
              <a:rPr lang="zh-CN" altLang="en-US" dirty="0"/>
              <a:t>1998年由通信领域的美国学者Monika R. Henziger [1]提出，她将流数据定义为“只能以事先规定好的顺序被读取一次的数据的一个序列”。数据流可采用如下的形式化描述：</a:t>
            </a:r>
          </a:p>
          <a:p>
            <a:r>
              <a:rPr lang="zh-CN" altLang="en-US" dirty="0"/>
              <a:t>	考虑一个向量α，其属性域为[1 ... n] (n为秩)，则向量α在时间t的状态可表示为</a:t>
            </a:r>
          </a:p>
          <a:p>
            <a:r>
              <a:rPr lang="zh-CN" altLang="en-US" dirty="0"/>
              <a:t>		α(t) = &lt;α1(t), ... αi (t), ... αn (t) &gt;,  i = 1, 2, ..., n</a:t>
            </a:r>
          </a:p>
          <a:p>
            <a:r>
              <a:rPr lang="zh-CN" altLang="en-US" dirty="0"/>
              <a:t>可设定在时刻s，α是0向量，即对于所有属性i，αi (s) = 0。</a:t>
            </a:r>
          </a:p>
          <a:p>
            <a:r>
              <a:rPr lang="zh-CN" altLang="en-US" dirty="0"/>
              <a:t>	向量值的改变是基于时间变量的线性叠加，即时刻t各个分量的更新是基于（t-1）时刻以二元组流的形式出现的。即t时刻第i个更新为(i, ct)，意味着			αi (t) = αi (t-1) + ct</a:t>
            </a:r>
          </a:p>
          <a:p>
            <a:r>
              <a:rPr lang="zh-CN" altLang="en-US" dirty="0"/>
              <a:t>针对上述流数据类型的计算模式称为流计算（Stream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计算架构</a:t>
            </a:r>
          </a:p>
        </p:txBody>
      </p:sp>
      <p:sp>
        <p:nvSpPr>
          <p:cNvPr id="8" name="文本框 7"/>
          <p:cNvSpPr txBox="1"/>
          <p:nvPr/>
        </p:nvSpPr>
        <p:spPr>
          <a:xfrm>
            <a:off x="740434" y="1676400"/>
            <a:ext cx="7924800" cy="1200329"/>
          </a:xfrm>
          <a:prstGeom prst="rect">
            <a:avLst/>
          </a:prstGeom>
          <a:noFill/>
        </p:spPr>
        <p:txBody>
          <a:bodyPr wrap="square" rtlCol="0">
            <a:spAutoFit/>
          </a:bodyPr>
          <a:lstStyle/>
          <a:p>
            <a:r>
              <a:rPr lang="zh-CN" altLang="en-US"/>
              <a:t>逻辑视图</a:t>
            </a:r>
            <a:r>
              <a:rPr lang="en-US" altLang="zh-CN"/>
              <a:t>Topology</a:t>
            </a:r>
          </a:p>
          <a:p>
            <a:r>
              <a:rPr lang="en-US" altLang="zh-CN"/>
              <a:t>	Topology</a:t>
            </a:r>
            <a:r>
              <a:rPr lang="zh-CN" altLang="en-US"/>
              <a:t>是一个由</a:t>
            </a:r>
            <a:r>
              <a:rPr lang="en-US" altLang="zh-CN"/>
              <a:t>Spout</a:t>
            </a:r>
            <a:r>
              <a:rPr lang="zh-CN" altLang="en-US"/>
              <a:t>源，</a:t>
            </a:r>
            <a:r>
              <a:rPr lang="en-US" altLang="zh-CN"/>
              <a:t>Bolt</a:t>
            </a:r>
            <a:r>
              <a:rPr lang="zh-CN" altLang="en-US"/>
              <a:t>节点，</a:t>
            </a:r>
            <a:r>
              <a:rPr lang="en-US" altLang="zh-CN"/>
              <a:t>Tuple</a:t>
            </a:r>
            <a:r>
              <a:rPr lang="zh-CN" altLang="en-US"/>
              <a:t>流，</a:t>
            </a:r>
            <a:r>
              <a:rPr lang="en-US" altLang="zh-CN"/>
              <a:t>Stream Grouping</a:t>
            </a:r>
            <a:r>
              <a:rPr lang="zh-CN" altLang="en-US"/>
              <a:t>分发方式组成的一个有向图（</a:t>
            </a:r>
            <a:r>
              <a:rPr lang="en-US" altLang="zh-CN"/>
              <a:t>DAG</a:t>
            </a:r>
            <a:r>
              <a:rPr lang="zh-CN" altLang="en-US"/>
              <a:t>），代表了一个</a:t>
            </a:r>
            <a:r>
              <a:rPr lang="en-US" altLang="zh-CN"/>
              <a:t>Storm</a:t>
            </a:r>
            <a:r>
              <a:rPr lang="zh-CN" altLang="en-US"/>
              <a:t>作业（</a:t>
            </a:r>
            <a:r>
              <a:rPr lang="en-US" altLang="zh-CN"/>
              <a:t>Job</a:t>
            </a:r>
            <a:r>
              <a:rPr lang="zh-CN" altLang="en-US"/>
              <a:t>）的逻辑架构，如图</a:t>
            </a:r>
            <a:r>
              <a:rPr lang="en-US" altLang="zh-CN"/>
              <a:t>15-23</a:t>
            </a:r>
            <a:r>
              <a:rPr lang="zh-CN" altLang="en-US"/>
              <a:t>所示。</a:t>
            </a:r>
            <a:endParaRPr lang="en-US" altLang="zh-CN" dirty="0"/>
          </a:p>
        </p:txBody>
      </p:sp>
      <p:pic>
        <p:nvPicPr>
          <p:cNvPr id="2" name="图片 1"/>
          <p:cNvPicPr>
            <a:picLocks noChangeAspect="1"/>
          </p:cNvPicPr>
          <p:nvPr/>
        </p:nvPicPr>
        <p:blipFill>
          <a:blip r:embed="rId4" cstate="print"/>
          <a:stretch>
            <a:fillRect/>
          </a:stretch>
        </p:blipFill>
        <p:spPr>
          <a:xfrm>
            <a:off x="4400852" y="2496600"/>
            <a:ext cx="5315417" cy="3066000"/>
          </a:xfrm>
          <a:prstGeom prst="rect">
            <a:avLst/>
          </a:prstGeom>
        </p:spPr>
      </p:pic>
      <p:sp>
        <p:nvSpPr>
          <p:cNvPr id="3" name="文本框 2"/>
          <p:cNvSpPr txBox="1"/>
          <p:nvPr/>
        </p:nvSpPr>
        <p:spPr>
          <a:xfrm>
            <a:off x="795068" y="2876729"/>
            <a:ext cx="3907766" cy="2585323"/>
          </a:xfrm>
          <a:prstGeom prst="rect">
            <a:avLst/>
          </a:prstGeom>
          <a:noFill/>
        </p:spPr>
        <p:txBody>
          <a:bodyPr wrap="square" rtlCol="0">
            <a:spAutoFit/>
          </a:bodyPr>
          <a:lstStyle/>
          <a:p>
            <a:r>
              <a:rPr lang="en-US" altLang="zh-CN" dirty="0"/>
              <a:t>Storm</a:t>
            </a:r>
            <a:r>
              <a:rPr lang="zh-CN" altLang="en-US" dirty="0"/>
              <a:t>对数据的处理逻辑与算法封装在</a:t>
            </a:r>
            <a:r>
              <a:rPr lang="en-US" altLang="zh-CN" dirty="0"/>
              <a:t>Bolt</a:t>
            </a:r>
            <a:r>
              <a:rPr lang="zh-CN" altLang="en-US" dirty="0"/>
              <a:t>里，那么一个</a:t>
            </a:r>
            <a:r>
              <a:rPr lang="en-US" altLang="zh-CN" dirty="0"/>
              <a:t>Storm</a:t>
            </a:r>
            <a:r>
              <a:rPr lang="zh-CN" altLang="en-US" dirty="0"/>
              <a:t>作业的计算流程就封装在</a:t>
            </a:r>
            <a:r>
              <a:rPr lang="en-US" altLang="zh-CN" dirty="0"/>
              <a:t>Topology</a:t>
            </a:r>
            <a:r>
              <a:rPr lang="zh-CN" altLang="en-US" dirty="0"/>
              <a:t>里。因此，一个设计好的</a:t>
            </a:r>
            <a:r>
              <a:rPr lang="en-US" altLang="zh-CN" dirty="0"/>
              <a:t>Topology</a:t>
            </a:r>
            <a:r>
              <a:rPr lang="zh-CN" altLang="en-US" dirty="0"/>
              <a:t>可以提交到</a:t>
            </a:r>
            <a:r>
              <a:rPr lang="en-US" altLang="zh-CN" dirty="0"/>
              <a:t>Storm</a:t>
            </a:r>
            <a:r>
              <a:rPr lang="zh-CN" altLang="en-US" dirty="0"/>
              <a:t>集群去执行。</a:t>
            </a:r>
            <a:endParaRPr lang="en-US" altLang="zh-CN" dirty="0"/>
          </a:p>
          <a:p>
            <a:r>
              <a:rPr lang="en-US" altLang="zh-CN" dirty="0"/>
              <a:t>Topology</a:t>
            </a:r>
            <a:r>
              <a:rPr lang="zh-CN" altLang="en-US" dirty="0"/>
              <a:t>只是一个</a:t>
            </a:r>
            <a:r>
              <a:rPr lang="en-US" altLang="zh-CN" dirty="0"/>
              <a:t>Storm</a:t>
            </a:r>
            <a:r>
              <a:rPr lang="zh-CN" altLang="en-US" dirty="0"/>
              <a:t>作业流程的逻辑设计，真正要实现这个逻辑设计，还需要</a:t>
            </a:r>
            <a:r>
              <a:rPr lang="en-US" altLang="zh-CN" dirty="0"/>
              <a:t>Storm</a:t>
            </a:r>
            <a:r>
              <a:rPr lang="zh-CN" altLang="en-US" dirty="0"/>
              <a:t>的系统架构或物理模型来支撑。</a:t>
            </a:r>
          </a:p>
        </p:txBody>
      </p:sp>
    </p:spTree>
    <p:extLst>
      <p:ext uri="{BB962C8B-B14F-4D97-AF65-F5344CB8AC3E}">
        <p14:creationId xmlns:p14="http://schemas.microsoft.com/office/powerpoint/2010/main" val="312229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系统架构</a:t>
            </a:r>
          </a:p>
        </p:txBody>
      </p:sp>
      <p:sp>
        <p:nvSpPr>
          <p:cNvPr id="8" name="文本框 7"/>
          <p:cNvSpPr txBox="1"/>
          <p:nvPr/>
        </p:nvSpPr>
        <p:spPr>
          <a:xfrm>
            <a:off x="740434" y="1676400"/>
            <a:ext cx="3450566" cy="3970318"/>
          </a:xfrm>
          <a:prstGeom prst="rect">
            <a:avLst/>
          </a:prstGeom>
          <a:noFill/>
        </p:spPr>
        <p:txBody>
          <a:bodyPr wrap="square" rtlCol="0">
            <a:spAutoFit/>
          </a:bodyPr>
          <a:lstStyle/>
          <a:p>
            <a:r>
              <a:rPr lang="en-US" altLang="zh-CN" dirty="0"/>
              <a:t>Storm</a:t>
            </a:r>
            <a:r>
              <a:rPr lang="zh-CN" altLang="en-US" dirty="0"/>
              <a:t>的计算体系也采用了主从（</a:t>
            </a:r>
            <a:r>
              <a:rPr lang="en-US" altLang="zh-CN" dirty="0"/>
              <a:t>Master/Slave</a:t>
            </a:r>
            <a:r>
              <a:rPr lang="zh-CN" altLang="en-US" dirty="0"/>
              <a:t>）架构，主要有两类节点：主节点</a:t>
            </a:r>
            <a:r>
              <a:rPr lang="en-US" altLang="zh-CN" dirty="0"/>
              <a:t>Master</a:t>
            </a:r>
            <a:r>
              <a:rPr lang="zh-CN" altLang="en-US" dirty="0"/>
              <a:t>和工作节点</a:t>
            </a:r>
            <a:r>
              <a:rPr lang="en-US" altLang="zh-CN" dirty="0"/>
              <a:t>Slaves</a:t>
            </a:r>
            <a:r>
              <a:rPr lang="zh-CN" altLang="en-US" dirty="0"/>
              <a:t>，如图</a:t>
            </a:r>
            <a:r>
              <a:rPr lang="en-US" altLang="zh-CN" dirty="0"/>
              <a:t>15-24</a:t>
            </a:r>
            <a:r>
              <a:rPr lang="zh-CN" altLang="en-US" dirty="0"/>
              <a:t>所示。主节点上运行一个叫做</a:t>
            </a:r>
            <a:r>
              <a:rPr lang="en-US" altLang="zh-CN" dirty="0"/>
              <a:t>Nimbus</a:t>
            </a:r>
            <a:r>
              <a:rPr lang="zh-CN" altLang="en-US" dirty="0"/>
              <a:t>的守护进程，类似于</a:t>
            </a:r>
            <a:r>
              <a:rPr lang="en-US" altLang="zh-CN" dirty="0"/>
              <a:t>Hadoop</a:t>
            </a:r>
            <a:r>
              <a:rPr lang="zh-CN" altLang="en-US" dirty="0"/>
              <a:t>的</a:t>
            </a:r>
            <a:r>
              <a:rPr lang="en-US" altLang="zh-CN" dirty="0" err="1"/>
              <a:t>JobTracker</a:t>
            </a:r>
            <a:r>
              <a:rPr lang="zh-CN" altLang="en-US" dirty="0"/>
              <a:t>，负责集群的任务分发和故障监测。</a:t>
            </a:r>
            <a:r>
              <a:rPr lang="en-US" altLang="zh-CN" dirty="0"/>
              <a:t>Nimbus</a:t>
            </a:r>
            <a:r>
              <a:rPr lang="zh-CN" altLang="en-US" dirty="0"/>
              <a:t>通过一组</a:t>
            </a:r>
            <a:r>
              <a:rPr lang="en-US" altLang="zh-CN" dirty="0"/>
              <a:t>Zookeeper</a:t>
            </a:r>
            <a:r>
              <a:rPr lang="zh-CN" altLang="en-US" dirty="0"/>
              <a:t>管理众多的工作节点。每个工作节点运行一个叫做</a:t>
            </a:r>
            <a:r>
              <a:rPr lang="en-US" altLang="zh-CN" dirty="0"/>
              <a:t>Supervisor</a:t>
            </a:r>
            <a:r>
              <a:rPr lang="zh-CN" altLang="en-US" dirty="0"/>
              <a:t>的守护进程，监听本地节点状态，根据</a:t>
            </a:r>
            <a:r>
              <a:rPr lang="en-US" altLang="zh-CN" dirty="0"/>
              <a:t>Nimbus</a:t>
            </a:r>
            <a:r>
              <a:rPr lang="zh-CN" altLang="en-US" dirty="0"/>
              <a:t>的指令在必要时启动和关闭本节点的工作进程。</a:t>
            </a:r>
            <a:endParaRPr lang="en-US" altLang="zh-CN" dirty="0"/>
          </a:p>
        </p:txBody>
      </p:sp>
      <p:pic>
        <p:nvPicPr>
          <p:cNvPr id="4" name="图片 3"/>
          <p:cNvPicPr>
            <a:picLocks noChangeAspect="1"/>
          </p:cNvPicPr>
          <p:nvPr/>
        </p:nvPicPr>
        <p:blipFill>
          <a:blip r:embed="rId4" cstate="print"/>
          <a:stretch>
            <a:fillRect/>
          </a:stretch>
        </p:blipFill>
        <p:spPr>
          <a:xfrm>
            <a:off x="4169630" y="5114821"/>
            <a:ext cx="5013435" cy="509250"/>
          </a:xfrm>
          <a:prstGeom prst="rect">
            <a:avLst/>
          </a:prstGeom>
        </p:spPr>
      </p:pic>
      <p:pic>
        <p:nvPicPr>
          <p:cNvPr id="5" name="图片 4"/>
          <p:cNvPicPr>
            <a:picLocks noChangeAspect="1"/>
          </p:cNvPicPr>
          <p:nvPr/>
        </p:nvPicPr>
        <p:blipFill>
          <a:blip r:embed="rId5" cstate="print"/>
          <a:stretch>
            <a:fillRect/>
          </a:stretch>
        </p:blipFill>
        <p:spPr>
          <a:xfrm>
            <a:off x="4488611" y="1701997"/>
            <a:ext cx="4023179" cy="3665563"/>
          </a:xfrm>
          <a:prstGeom prst="rect">
            <a:avLst/>
          </a:prstGeom>
        </p:spPr>
      </p:pic>
    </p:spTree>
    <p:extLst>
      <p:ext uri="{BB962C8B-B14F-4D97-AF65-F5344CB8AC3E}">
        <p14:creationId xmlns:p14="http://schemas.microsoft.com/office/powerpoint/2010/main" val="2439518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系统架构</a:t>
            </a:r>
          </a:p>
        </p:txBody>
      </p:sp>
      <p:sp>
        <p:nvSpPr>
          <p:cNvPr id="8" name="文本框 7"/>
          <p:cNvSpPr txBox="1"/>
          <p:nvPr/>
        </p:nvSpPr>
        <p:spPr>
          <a:xfrm>
            <a:off x="740434" y="1676400"/>
            <a:ext cx="8098766" cy="4801314"/>
          </a:xfrm>
          <a:prstGeom prst="rect">
            <a:avLst/>
          </a:prstGeom>
          <a:noFill/>
        </p:spPr>
        <p:txBody>
          <a:bodyPr wrap="square" rtlCol="0">
            <a:spAutoFit/>
          </a:bodyPr>
          <a:lstStyle/>
          <a:p>
            <a:r>
              <a:rPr lang="en-US" altLang="zh-CN"/>
              <a:t>Storm</a:t>
            </a:r>
            <a:r>
              <a:rPr lang="zh-CN" altLang="en-US"/>
              <a:t>的系统架构（物理视图）包含如下组件：</a:t>
            </a:r>
          </a:p>
          <a:p>
            <a:pPr lvl="0"/>
            <a:r>
              <a:rPr lang="en-US" altLang="zh-CN"/>
              <a:t>Storm</a:t>
            </a:r>
            <a:r>
              <a:rPr lang="zh-CN" altLang="en-US"/>
              <a:t>主控程序	</a:t>
            </a:r>
            <a:r>
              <a:rPr lang="en-US" altLang="zh-CN"/>
              <a:t>Nimbus</a:t>
            </a:r>
          </a:p>
          <a:p>
            <a:pPr lvl="0"/>
            <a:r>
              <a:rPr lang="zh-CN" altLang="en-US"/>
              <a:t>集群调度器		</a:t>
            </a:r>
            <a:r>
              <a:rPr lang="en-US" altLang="zh-CN"/>
              <a:t>Zookeeper</a:t>
            </a:r>
          </a:p>
          <a:p>
            <a:pPr lvl="0"/>
            <a:r>
              <a:rPr lang="zh-CN" altLang="en-US"/>
              <a:t>工作节点控制程序	</a:t>
            </a:r>
            <a:r>
              <a:rPr lang="en-US" altLang="zh-CN"/>
              <a:t>Supervisor</a:t>
            </a:r>
          </a:p>
          <a:p>
            <a:pPr lvl="0"/>
            <a:r>
              <a:rPr lang="zh-CN" altLang="en-US"/>
              <a:t>工作进程		</a:t>
            </a:r>
            <a:r>
              <a:rPr lang="en-US" altLang="zh-CN"/>
              <a:t>Worker</a:t>
            </a:r>
          </a:p>
          <a:p>
            <a:pPr lvl="0"/>
            <a:r>
              <a:rPr lang="zh-CN" altLang="en-US"/>
              <a:t>执行进程		</a:t>
            </a:r>
            <a:r>
              <a:rPr lang="en-US" altLang="zh-CN"/>
              <a:t>Executor</a:t>
            </a:r>
          </a:p>
          <a:p>
            <a:pPr lvl="0"/>
            <a:r>
              <a:rPr lang="zh-CN" altLang="en-US"/>
              <a:t>计算任务		</a:t>
            </a:r>
            <a:r>
              <a:rPr lang="en-US" altLang="zh-CN"/>
              <a:t>Task</a:t>
            </a:r>
          </a:p>
          <a:p>
            <a:r>
              <a:rPr lang="zh-CN" altLang="en-US" b="1"/>
              <a:t>主控程序</a:t>
            </a:r>
            <a:r>
              <a:rPr lang="en-US" altLang="zh-CN" b="1"/>
              <a:t>Nimbus</a:t>
            </a:r>
            <a:endParaRPr lang="en-US" altLang="zh-CN"/>
          </a:p>
          <a:p>
            <a:r>
              <a:rPr lang="en-US" altLang="zh-CN"/>
              <a:t>	</a:t>
            </a:r>
            <a:r>
              <a:rPr lang="zh-CN" altLang="en-US"/>
              <a:t>运行在主节点上，是整个流计算集群的控制核心，总体负责</a:t>
            </a:r>
            <a:r>
              <a:rPr lang="en-US" altLang="zh-CN"/>
              <a:t>topology</a:t>
            </a:r>
            <a:r>
              <a:rPr lang="zh-CN" altLang="en-US"/>
              <a:t>的提交、运行状态监控、负载均衡及任务重新分配等。</a:t>
            </a:r>
            <a:r>
              <a:rPr lang="en-US" altLang="zh-CN"/>
              <a:t>Nimbus</a:t>
            </a:r>
            <a:r>
              <a:rPr lang="zh-CN" altLang="en-US"/>
              <a:t>分配的任务包含了</a:t>
            </a:r>
            <a:r>
              <a:rPr lang="en-US" altLang="zh-CN"/>
              <a:t>Topology</a:t>
            </a:r>
            <a:r>
              <a:rPr lang="zh-CN" altLang="en-US"/>
              <a:t>代码所在路径</a:t>
            </a:r>
            <a:r>
              <a:rPr lang="en-US" altLang="zh-CN"/>
              <a:t>(</a:t>
            </a:r>
            <a:r>
              <a:rPr lang="zh-CN" altLang="en-US"/>
              <a:t>在</a:t>
            </a:r>
            <a:r>
              <a:rPr lang="en-US" altLang="zh-CN"/>
              <a:t>Nimbus</a:t>
            </a:r>
            <a:r>
              <a:rPr lang="zh-CN" altLang="en-US"/>
              <a:t>本地节点上</a:t>
            </a:r>
            <a:r>
              <a:rPr lang="en-US" altLang="zh-CN"/>
              <a:t>)</a:t>
            </a:r>
            <a:r>
              <a:rPr lang="zh-CN" altLang="en-US"/>
              <a:t>以及</a:t>
            </a:r>
            <a:r>
              <a:rPr lang="en-US" altLang="zh-CN"/>
              <a:t>Worker</a:t>
            </a:r>
            <a:r>
              <a:rPr lang="zh-CN" altLang="en-US"/>
              <a:t>，</a:t>
            </a:r>
            <a:r>
              <a:rPr lang="en-US" altLang="zh-CN"/>
              <a:t> Executor</a:t>
            </a:r>
            <a:r>
              <a:rPr lang="zh-CN" altLang="en-US"/>
              <a:t>和</a:t>
            </a:r>
            <a:r>
              <a:rPr lang="en-US" altLang="zh-CN"/>
              <a:t>Task</a:t>
            </a:r>
            <a:r>
              <a:rPr lang="zh-CN" altLang="en-US"/>
              <a:t>的信息。</a:t>
            </a:r>
          </a:p>
          <a:p>
            <a:r>
              <a:rPr lang="zh-CN" altLang="en-US" b="1"/>
              <a:t>集群调度器</a:t>
            </a:r>
            <a:r>
              <a:rPr lang="en-US" altLang="zh-CN" b="1"/>
              <a:t>Zookeeper</a:t>
            </a:r>
            <a:endParaRPr lang="en-US" altLang="zh-CN"/>
          </a:p>
          <a:p>
            <a:r>
              <a:rPr lang="en-US" altLang="zh-CN"/>
              <a:t>	</a:t>
            </a:r>
            <a:r>
              <a:rPr lang="zh-CN" altLang="en-US"/>
              <a:t>由</a:t>
            </a:r>
            <a:r>
              <a:rPr lang="en-US" altLang="zh-CN"/>
              <a:t>Hadoop</a:t>
            </a:r>
            <a:r>
              <a:rPr lang="zh-CN" altLang="en-US"/>
              <a:t>平台提供，是整个集群状态同步协调的核心组件。</a:t>
            </a:r>
            <a:r>
              <a:rPr lang="en-US" altLang="zh-CN"/>
              <a:t>Supervisor</a:t>
            </a:r>
            <a:r>
              <a:rPr lang="zh-CN" altLang="en-US"/>
              <a:t>，</a:t>
            </a:r>
            <a:r>
              <a:rPr lang="en-US" altLang="zh-CN"/>
              <a:t>Worker</a:t>
            </a:r>
            <a:r>
              <a:rPr lang="zh-CN" altLang="en-US"/>
              <a:t>，</a:t>
            </a:r>
            <a:r>
              <a:rPr lang="en-US" altLang="zh-CN"/>
              <a:t>Executor</a:t>
            </a:r>
            <a:r>
              <a:rPr lang="zh-CN" altLang="en-US"/>
              <a:t>等组件会定期向</a:t>
            </a:r>
            <a:r>
              <a:rPr lang="en-US" altLang="zh-CN"/>
              <a:t>Zookeeper</a:t>
            </a:r>
            <a:r>
              <a:rPr lang="zh-CN" altLang="en-US"/>
              <a:t>写心跳信息。当</a:t>
            </a:r>
            <a:r>
              <a:rPr lang="en-US" altLang="zh-CN"/>
              <a:t>Topology</a:t>
            </a:r>
            <a:r>
              <a:rPr lang="zh-CN" altLang="en-US"/>
              <a:t>出现错误或者有新的</a:t>
            </a:r>
            <a:r>
              <a:rPr lang="en-US" altLang="zh-CN"/>
              <a:t>Topology</a:t>
            </a:r>
            <a:r>
              <a:rPr lang="zh-CN" altLang="en-US"/>
              <a:t>提交到集群时，相关信息会同步到</a:t>
            </a:r>
            <a:r>
              <a:rPr lang="en-US" altLang="zh-CN"/>
              <a:t>Zookeeper</a:t>
            </a:r>
            <a:r>
              <a:rPr lang="zh-CN" altLang="en-US"/>
              <a:t>。</a:t>
            </a:r>
            <a:endParaRPr lang="en-US" altLang="zh-CN"/>
          </a:p>
        </p:txBody>
      </p:sp>
    </p:spTree>
    <p:extLst>
      <p:ext uri="{BB962C8B-B14F-4D97-AF65-F5344CB8AC3E}">
        <p14:creationId xmlns:p14="http://schemas.microsoft.com/office/powerpoint/2010/main" val="535915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系统架构</a:t>
            </a:r>
          </a:p>
        </p:txBody>
      </p:sp>
      <p:sp>
        <p:nvSpPr>
          <p:cNvPr id="8" name="文本框 7"/>
          <p:cNvSpPr txBox="1"/>
          <p:nvPr/>
        </p:nvSpPr>
        <p:spPr>
          <a:xfrm>
            <a:off x="740434" y="1676400"/>
            <a:ext cx="8098766" cy="4524315"/>
          </a:xfrm>
          <a:prstGeom prst="rect">
            <a:avLst/>
          </a:prstGeom>
          <a:noFill/>
        </p:spPr>
        <p:txBody>
          <a:bodyPr wrap="square" rtlCol="0">
            <a:spAutoFit/>
          </a:bodyPr>
          <a:lstStyle/>
          <a:p>
            <a:r>
              <a:rPr lang="zh-CN" altLang="en-US" b="1" dirty="0"/>
              <a:t>工作节点控制程序 </a:t>
            </a:r>
            <a:r>
              <a:rPr lang="en-US" altLang="zh-CN" b="1" dirty="0"/>
              <a:t>Supervisor</a:t>
            </a:r>
            <a:endParaRPr lang="zh-CN" altLang="en-US" dirty="0"/>
          </a:p>
          <a:p>
            <a:r>
              <a:rPr lang="zh-CN" altLang="en-US" dirty="0"/>
              <a:t>	运行在工作节点（称为</a:t>
            </a:r>
            <a:r>
              <a:rPr lang="en-US" altLang="zh-CN" dirty="0"/>
              <a:t>node</a:t>
            </a:r>
            <a:r>
              <a:rPr lang="zh-CN" altLang="en-US" dirty="0"/>
              <a:t>）上的控制程序，监听本地机器的状态，接受</a:t>
            </a:r>
            <a:r>
              <a:rPr lang="en-US" altLang="zh-CN" dirty="0"/>
              <a:t>Nimbus</a:t>
            </a:r>
            <a:r>
              <a:rPr lang="zh-CN" altLang="en-US" dirty="0"/>
              <a:t>指令管理本地的</a:t>
            </a:r>
            <a:r>
              <a:rPr lang="en-US" altLang="zh-CN" dirty="0"/>
              <a:t>Worker</a:t>
            </a:r>
            <a:r>
              <a:rPr lang="zh-CN" altLang="en-US" dirty="0"/>
              <a:t>进程。</a:t>
            </a:r>
            <a:r>
              <a:rPr lang="en-US" altLang="zh-CN" dirty="0"/>
              <a:t>Nimbus</a:t>
            </a:r>
            <a:r>
              <a:rPr lang="zh-CN" altLang="en-US" dirty="0"/>
              <a:t>和</a:t>
            </a:r>
            <a:r>
              <a:rPr lang="en-US" altLang="zh-CN" dirty="0"/>
              <a:t>Supervisor</a:t>
            </a:r>
            <a:r>
              <a:rPr lang="zh-CN" altLang="en-US" dirty="0"/>
              <a:t>都具有</a:t>
            </a:r>
            <a:r>
              <a:rPr lang="en-US" altLang="zh-CN" dirty="0"/>
              <a:t>fail-fast</a:t>
            </a:r>
            <a:r>
              <a:rPr lang="zh-CN" altLang="en-US" dirty="0"/>
              <a:t>（并发线程快速报错）和无状态的特点。</a:t>
            </a:r>
            <a:endParaRPr lang="en-US" altLang="zh-CN" dirty="0"/>
          </a:p>
          <a:p>
            <a:r>
              <a:rPr lang="zh-CN" altLang="en-US" b="1" dirty="0"/>
              <a:t>工作进程 </a:t>
            </a:r>
            <a:r>
              <a:rPr lang="en-US" altLang="zh-CN" b="1" dirty="0"/>
              <a:t>Worker</a:t>
            </a:r>
            <a:endParaRPr lang="zh-CN" altLang="en-US" dirty="0"/>
          </a:p>
          <a:p>
            <a:r>
              <a:rPr lang="zh-CN" altLang="en-US" dirty="0"/>
              <a:t>	运行在</a:t>
            </a:r>
            <a:r>
              <a:rPr lang="en-US" altLang="zh-CN" dirty="0"/>
              <a:t>node</a:t>
            </a:r>
            <a:r>
              <a:rPr lang="zh-CN" altLang="en-US" dirty="0"/>
              <a:t>上的工作进程。</a:t>
            </a:r>
            <a:r>
              <a:rPr lang="en-US" altLang="zh-CN" dirty="0"/>
              <a:t>Worker</a:t>
            </a:r>
            <a:r>
              <a:rPr lang="zh-CN" altLang="en-US" dirty="0"/>
              <a:t>由</a:t>
            </a:r>
            <a:r>
              <a:rPr lang="en-US" altLang="zh-CN" dirty="0"/>
              <a:t>node + port</a:t>
            </a:r>
            <a:r>
              <a:rPr lang="zh-CN" altLang="en-US" dirty="0"/>
              <a:t>唯一确定，一个</a:t>
            </a:r>
            <a:r>
              <a:rPr lang="en-US" altLang="zh-CN" dirty="0"/>
              <a:t>node</a:t>
            </a:r>
            <a:r>
              <a:rPr lang="zh-CN" altLang="en-US" dirty="0"/>
              <a:t>上可以有多个</a:t>
            </a:r>
            <a:r>
              <a:rPr lang="en-US" altLang="zh-CN" dirty="0"/>
              <a:t>Worker</a:t>
            </a:r>
            <a:r>
              <a:rPr lang="zh-CN" altLang="en-US" dirty="0"/>
              <a:t>进程运行，一个</a:t>
            </a:r>
            <a:r>
              <a:rPr lang="en-US" altLang="zh-CN" dirty="0"/>
              <a:t>Worker</a:t>
            </a:r>
            <a:r>
              <a:rPr lang="zh-CN" altLang="en-US" dirty="0"/>
              <a:t>内部可执行多个</a:t>
            </a:r>
            <a:r>
              <a:rPr lang="en-US" altLang="zh-CN" dirty="0"/>
              <a:t>Task</a:t>
            </a:r>
            <a:r>
              <a:rPr lang="zh-CN" altLang="en-US" dirty="0"/>
              <a:t>。</a:t>
            </a:r>
            <a:r>
              <a:rPr lang="en-US" altLang="zh-CN" dirty="0"/>
              <a:t>Worker</a:t>
            </a:r>
            <a:r>
              <a:rPr lang="zh-CN" altLang="en-US" dirty="0"/>
              <a:t>还负责与远程</a:t>
            </a:r>
            <a:r>
              <a:rPr lang="en-US" altLang="zh-CN" dirty="0"/>
              <a:t>node</a:t>
            </a:r>
            <a:r>
              <a:rPr lang="zh-CN" altLang="en-US" dirty="0"/>
              <a:t>的通信。</a:t>
            </a:r>
          </a:p>
          <a:p>
            <a:r>
              <a:rPr lang="zh-CN" altLang="en-US" b="1" dirty="0"/>
              <a:t>执行进程 </a:t>
            </a:r>
            <a:r>
              <a:rPr lang="en-US" altLang="zh-CN" b="1" dirty="0"/>
              <a:t>Executor</a:t>
            </a:r>
            <a:endParaRPr lang="zh-CN" altLang="en-US" dirty="0"/>
          </a:p>
          <a:p>
            <a:r>
              <a:rPr lang="zh-CN" altLang="en-US" dirty="0"/>
              <a:t>	提供</a:t>
            </a:r>
            <a:r>
              <a:rPr lang="en-US" altLang="zh-CN" dirty="0"/>
              <a:t>Task</a:t>
            </a:r>
            <a:r>
              <a:rPr lang="zh-CN" altLang="en-US" dirty="0"/>
              <a:t>运行时的容器，执行</a:t>
            </a:r>
            <a:r>
              <a:rPr lang="en-US" altLang="zh-CN" dirty="0"/>
              <a:t>Task</a:t>
            </a:r>
            <a:r>
              <a:rPr lang="zh-CN" altLang="en-US" dirty="0"/>
              <a:t>的处理逻辑。一个或多个</a:t>
            </a:r>
            <a:r>
              <a:rPr lang="en-US" altLang="zh-CN" dirty="0"/>
              <a:t>Executor</a:t>
            </a:r>
            <a:r>
              <a:rPr lang="zh-CN" altLang="en-US" dirty="0"/>
              <a:t>实例可以运行在一个</a:t>
            </a:r>
            <a:r>
              <a:rPr lang="en-US" altLang="zh-CN" dirty="0"/>
              <a:t>Worker</a:t>
            </a:r>
            <a:r>
              <a:rPr lang="zh-CN" altLang="en-US" dirty="0"/>
              <a:t>中，一个或多个</a:t>
            </a:r>
            <a:r>
              <a:rPr lang="en-US" altLang="zh-CN" dirty="0"/>
              <a:t>Task</a:t>
            </a:r>
            <a:r>
              <a:rPr lang="zh-CN" altLang="en-US" dirty="0"/>
              <a:t>线程也可运行在一个</a:t>
            </a:r>
            <a:r>
              <a:rPr lang="en-US" altLang="zh-CN" dirty="0"/>
              <a:t>Executor</a:t>
            </a:r>
            <a:r>
              <a:rPr lang="zh-CN" altLang="en-US" dirty="0"/>
              <a:t>中，如图</a:t>
            </a:r>
            <a:r>
              <a:rPr lang="en-US" altLang="zh-CN" dirty="0"/>
              <a:t>15-26</a:t>
            </a:r>
            <a:r>
              <a:rPr lang="zh-CN" altLang="en-US" dirty="0"/>
              <a:t>所示。</a:t>
            </a:r>
            <a:endParaRPr lang="en-US" altLang="zh-CN" dirty="0"/>
          </a:p>
          <a:p>
            <a:r>
              <a:rPr lang="zh-CN" altLang="en-US" b="1" dirty="0"/>
              <a:t>计算任务 </a:t>
            </a:r>
            <a:r>
              <a:rPr lang="en-US" altLang="zh-CN" b="1" dirty="0"/>
              <a:t>Task</a:t>
            </a:r>
            <a:endParaRPr lang="zh-CN" altLang="en-US" dirty="0"/>
          </a:p>
          <a:p>
            <a:r>
              <a:rPr lang="zh-CN" altLang="en-US" dirty="0"/>
              <a:t>	逻辑组件</a:t>
            </a:r>
            <a:r>
              <a:rPr lang="en-US" altLang="zh-CN" dirty="0"/>
              <a:t>Spout/Bolt</a:t>
            </a:r>
            <a:r>
              <a:rPr lang="zh-CN" altLang="en-US" dirty="0"/>
              <a:t>在运行时的实体，也是</a:t>
            </a:r>
            <a:r>
              <a:rPr lang="en-US" altLang="zh-CN" dirty="0"/>
              <a:t>Executor</a:t>
            </a:r>
            <a:r>
              <a:rPr lang="zh-CN" altLang="en-US" dirty="0"/>
              <a:t>内并行运行的计算任务。一个</a:t>
            </a:r>
            <a:r>
              <a:rPr lang="en-US" altLang="zh-CN" dirty="0"/>
              <a:t>Spout/Bolt</a:t>
            </a:r>
            <a:r>
              <a:rPr lang="zh-CN" altLang="en-US" dirty="0"/>
              <a:t>在运行时可能对应一个或多个</a:t>
            </a:r>
            <a:r>
              <a:rPr lang="en-US" altLang="zh-CN" dirty="0"/>
              <a:t>Tasks</a:t>
            </a:r>
            <a:r>
              <a:rPr lang="zh-CN" altLang="en-US" dirty="0"/>
              <a:t>，并行运行在不同节点上。</a:t>
            </a:r>
            <a:r>
              <a:rPr lang="en-US" altLang="zh-CN" dirty="0"/>
              <a:t>Task</a:t>
            </a:r>
            <a:r>
              <a:rPr lang="zh-CN" altLang="en-US" dirty="0"/>
              <a:t>数目可在</a:t>
            </a:r>
            <a:r>
              <a:rPr lang="en-US" altLang="zh-CN" dirty="0"/>
              <a:t>Topology</a:t>
            </a:r>
            <a:r>
              <a:rPr lang="zh-CN" altLang="en-US" dirty="0"/>
              <a:t>中配置，一旦设定不能改变。</a:t>
            </a:r>
          </a:p>
        </p:txBody>
      </p:sp>
    </p:spTree>
    <p:extLst>
      <p:ext uri="{BB962C8B-B14F-4D97-AF65-F5344CB8AC3E}">
        <p14:creationId xmlns:p14="http://schemas.microsoft.com/office/powerpoint/2010/main" val="3032845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14.2Storm</a:t>
            </a:r>
            <a:r>
              <a:rPr lang="zh-CN" altLang="en-US" sz="2400" b="1" dirty="0">
                <a:solidFill>
                  <a:srgbClr val="0823A8"/>
                </a:solidFill>
                <a:latin typeface="Calibri" panose="020F0502020204030204" pitchFamily="34" charset="0"/>
              </a:rPr>
              <a:t>系统架构</a:t>
            </a:r>
          </a:p>
        </p:txBody>
      </p:sp>
      <p:pic>
        <p:nvPicPr>
          <p:cNvPr id="2" name="图片 1"/>
          <p:cNvPicPr>
            <a:picLocks noChangeAspect="1"/>
          </p:cNvPicPr>
          <p:nvPr/>
        </p:nvPicPr>
        <p:blipFill>
          <a:blip r:embed="rId4" cstate="print"/>
          <a:stretch>
            <a:fillRect/>
          </a:stretch>
        </p:blipFill>
        <p:spPr>
          <a:xfrm>
            <a:off x="1447800" y="1311414"/>
            <a:ext cx="6156164" cy="4708385"/>
          </a:xfrm>
          <a:prstGeom prst="rect">
            <a:avLst/>
          </a:prstGeom>
        </p:spPr>
      </p:pic>
    </p:spTree>
    <p:extLst>
      <p:ext uri="{BB962C8B-B14F-4D97-AF65-F5344CB8AC3E}">
        <p14:creationId xmlns:p14="http://schemas.microsoft.com/office/powerpoint/2010/main" val="2215514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3" name="文本框 2"/>
          <p:cNvSpPr txBox="1"/>
          <p:nvPr/>
        </p:nvSpPr>
        <p:spPr>
          <a:xfrm>
            <a:off x="740434" y="1676400"/>
            <a:ext cx="8098766" cy="4801314"/>
          </a:xfrm>
          <a:prstGeom prst="rect">
            <a:avLst/>
          </a:prstGeom>
          <a:noFill/>
        </p:spPr>
        <p:txBody>
          <a:bodyPr wrap="square" rtlCol="0">
            <a:spAutoFit/>
          </a:bodyPr>
          <a:lstStyle/>
          <a:p>
            <a:r>
              <a:rPr lang="en-US" altLang="zh-CN" b="1" dirty="0"/>
              <a:t>Topology</a:t>
            </a:r>
            <a:r>
              <a:rPr lang="zh-CN" altLang="en-US" b="1" dirty="0"/>
              <a:t>提交与执行</a:t>
            </a:r>
          </a:p>
          <a:p>
            <a:r>
              <a:rPr lang="zh-CN" altLang="en-US" dirty="0"/>
              <a:t>	</a:t>
            </a:r>
            <a:r>
              <a:rPr lang="en-US" altLang="zh-CN" dirty="0"/>
              <a:t>Storm</a:t>
            </a:r>
            <a:r>
              <a:rPr lang="zh-CN" altLang="en-US" dirty="0"/>
              <a:t>作业</a:t>
            </a:r>
            <a:r>
              <a:rPr lang="en-US" altLang="zh-CN" dirty="0"/>
              <a:t>Topology</a:t>
            </a:r>
            <a:r>
              <a:rPr lang="zh-CN" altLang="en-US" dirty="0"/>
              <a:t>的提交过程如图</a:t>
            </a:r>
            <a:r>
              <a:rPr lang="en-US" altLang="zh-CN" dirty="0"/>
              <a:t>15-28</a:t>
            </a:r>
            <a:r>
              <a:rPr lang="zh-CN" altLang="en-US" dirty="0"/>
              <a:t>所示。在非本地模式下，客户端通过</a:t>
            </a:r>
            <a:r>
              <a:rPr lang="en-US" altLang="zh-CN" dirty="0"/>
              <a:t>Thrift</a:t>
            </a:r>
            <a:r>
              <a:rPr lang="zh-CN" altLang="en-US" dirty="0"/>
              <a:t>调用</a:t>
            </a:r>
            <a:r>
              <a:rPr lang="en-US" altLang="zh-CN" dirty="0"/>
              <a:t>Nimbus</a:t>
            </a:r>
            <a:r>
              <a:rPr lang="zh-CN" altLang="en-US" dirty="0"/>
              <a:t>接口来上传代码到</a:t>
            </a:r>
            <a:r>
              <a:rPr lang="en-US" altLang="zh-CN" dirty="0"/>
              <a:t>Nimbus</a:t>
            </a:r>
            <a:r>
              <a:rPr lang="zh-CN" altLang="en-US" dirty="0"/>
              <a:t>并启动提交操作。</a:t>
            </a:r>
            <a:r>
              <a:rPr lang="en-US" altLang="zh-CN" dirty="0"/>
              <a:t>Nimbus</a:t>
            </a:r>
            <a:r>
              <a:rPr lang="zh-CN" altLang="en-US" dirty="0"/>
              <a:t>进行任务分配，并将信息同步到</a:t>
            </a:r>
            <a:r>
              <a:rPr lang="en-US" altLang="zh-CN" dirty="0"/>
              <a:t>Zookeeper</a:t>
            </a:r>
            <a:r>
              <a:rPr lang="zh-CN" altLang="en-US" dirty="0"/>
              <a:t>。</a:t>
            </a:r>
            <a:r>
              <a:rPr lang="en-US" altLang="zh-CN" dirty="0"/>
              <a:t>Supervisor</a:t>
            </a:r>
            <a:r>
              <a:rPr lang="zh-CN" altLang="en-US" dirty="0"/>
              <a:t>定期获取任务分配信息，如果</a:t>
            </a:r>
            <a:r>
              <a:rPr lang="en-US" altLang="zh-CN" dirty="0"/>
              <a:t>Topology</a:t>
            </a:r>
            <a:r>
              <a:rPr lang="zh-CN" altLang="en-US" dirty="0"/>
              <a:t>代码缺失，会从</a:t>
            </a:r>
            <a:r>
              <a:rPr lang="en-US" altLang="zh-CN" dirty="0"/>
              <a:t>Nimbus</a:t>
            </a:r>
            <a:r>
              <a:rPr lang="zh-CN" altLang="en-US" dirty="0"/>
              <a:t>下载代码，并根据任务分配信息同步</a:t>
            </a:r>
            <a:r>
              <a:rPr lang="en-US" altLang="zh-CN" dirty="0"/>
              <a:t>Worker</a:t>
            </a:r>
            <a:r>
              <a:rPr lang="zh-CN" altLang="en-US" dirty="0"/>
              <a:t>。</a:t>
            </a:r>
            <a:r>
              <a:rPr lang="en-US" altLang="zh-CN" dirty="0"/>
              <a:t>Worker</a:t>
            </a:r>
            <a:r>
              <a:rPr lang="zh-CN" altLang="en-US" dirty="0"/>
              <a:t>根据分配的</a:t>
            </a:r>
            <a:r>
              <a:rPr lang="en-US" altLang="zh-CN" dirty="0"/>
              <a:t>tasks</a:t>
            </a:r>
            <a:r>
              <a:rPr lang="zh-CN" altLang="en-US" dirty="0"/>
              <a:t>信息，启动多个</a:t>
            </a:r>
            <a:r>
              <a:rPr lang="en-US" altLang="zh-CN" dirty="0"/>
              <a:t>Executor</a:t>
            </a:r>
            <a:r>
              <a:rPr lang="zh-CN" altLang="en-US" dirty="0"/>
              <a:t>线程，同时实例化</a:t>
            </a:r>
            <a:r>
              <a:rPr lang="en-US" altLang="zh-CN" dirty="0"/>
              <a:t>Spout</a:t>
            </a:r>
            <a:r>
              <a:rPr lang="zh-CN" altLang="en-US" dirty="0"/>
              <a:t>，</a:t>
            </a:r>
            <a:r>
              <a:rPr lang="en-US" altLang="zh-CN" dirty="0"/>
              <a:t>Bolt</a:t>
            </a:r>
            <a:r>
              <a:rPr lang="zh-CN" altLang="en-US" dirty="0"/>
              <a:t>，</a:t>
            </a:r>
            <a:r>
              <a:rPr lang="en-US" altLang="zh-CN" dirty="0"/>
              <a:t>Acker</a:t>
            </a:r>
            <a:r>
              <a:rPr lang="zh-CN" altLang="en-US" dirty="0"/>
              <a:t>等组件，待所有</a:t>
            </a:r>
            <a:r>
              <a:rPr lang="en-US" altLang="zh-CN" dirty="0"/>
              <a:t>connections</a:t>
            </a:r>
            <a:r>
              <a:rPr lang="zh-CN" altLang="en-US" dirty="0"/>
              <a:t>（</a:t>
            </a:r>
            <a:r>
              <a:rPr lang="en-US" altLang="zh-CN" dirty="0"/>
              <a:t>Worker</a:t>
            </a:r>
            <a:r>
              <a:rPr lang="zh-CN" altLang="en-US" dirty="0"/>
              <a:t>和其它机器通讯的网络连接）启动完毕，此</a:t>
            </a:r>
            <a:r>
              <a:rPr lang="en-US" altLang="zh-CN" dirty="0"/>
              <a:t>Storm</a:t>
            </a:r>
            <a:r>
              <a:rPr lang="zh-CN" altLang="en-US" dirty="0"/>
              <a:t>系统即进入工作状态。</a:t>
            </a:r>
            <a:r>
              <a:rPr lang="en-US" altLang="zh-CN" dirty="0"/>
              <a:t>Storm</a:t>
            </a:r>
            <a:r>
              <a:rPr lang="zh-CN" altLang="en-US" dirty="0"/>
              <a:t>的运行有两种模式</a:t>
            </a:r>
            <a:r>
              <a:rPr lang="en-US" altLang="zh-CN" dirty="0"/>
              <a:t>: </a:t>
            </a:r>
            <a:r>
              <a:rPr lang="zh-CN" altLang="en-US" dirty="0"/>
              <a:t>本地模式和分布式模式。</a:t>
            </a:r>
          </a:p>
          <a:p>
            <a:r>
              <a:rPr lang="en-US" altLang="zh-CN" dirty="0"/>
              <a:t>1) </a:t>
            </a:r>
            <a:r>
              <a:rPr lang="zh-CN" altLang="en-US" dirty="0"/>
              <a:t>本地模式</a:t>
            </a:r>
          </a:p>
          <a:p>
            <a:r>
              <a:rPr lang="zh-CN" altLang="en-US" dirty="0"/>
              <a:t>	</a:t>
            </a:r>
            <a:r>
              <a:rPr lang="en-US" altLang="zh-CN" dirty="0"/>
              <a:t>Storm</a:t>
            </a:r>
            <a:r>
              <a:rPr lang="zh-CN" altLang="en-US" dirty="0"/>
              <a:t>用一个进程里面的线程来模拟所有的</a:t>
            </a:r>
            <a:r>
              <a:rPr lang="en-US" altLang="zh-CN" dirty="0"/>
              <a:t>Spout</a:t>
            </a:r>
            <a:r>
              <a:rPr lang="zh-CN" altLang="en-US" dirty="0"/>
              <a:t>和</a:t>
            </a:r>
            <a:r>
              <a:rPr lang="en-US" altLang="zh-CN" dirty="0"/>
              <a:t>Bolt</a:t>
            </a:r>
            <a:r>
              <a:rPr lang="zh-CN" altLang="en-US" dirty="0"/>
              <a:t>。本地模式只对开发测试来说有用。</a:t>
            </a:r>
          </a:p>
          <a:p>
            <a:r>
              <a:rPr lang="en-US" altLang="zh-CN" dirty="0"/>
              <a:t>2) </a:t>
            </a:r>
            <a:r>
              <a:rPr lang="zh-CN" altLang="en-US" dirty="0"/>
              <a:t>分布式模式</a:t>
            </a:r>
          </a:p>
          <a:p>
            <a:r>
              <a:rPr lang="zh-CN" altLang="en-US" dirty="0"/>
              <a:t>	</a:t>
            </a:r>
            <a:r>
              <a:rPr lang="en-US" altLang="zh-CN" dirty="0"/>
              <a:t>Storm</a:t>
            </a:r>
            <a:r>
              <a:rPr lang="zh-CN" altLang="en-US" dirty="0"/>
              <a:t>以多进程多线程模式运行在一个集群上。当提交</a:t>
            </a:r>
            <a:r>
              <a:rPr lang="en-US" altLang="zh-CN" dirty="0"/>
              <a:t>Topology</a:t>
            </a:r>
            <a:r>
              <a:rPr lang="zh-CN" altLang="en-US" dirty="0"/>
              <a:t>给</a:t>
            </a:r>
            <a:r>
              <a:rPr lang="en-US" altLang="zh-CN" dirty="0"/>
              <a:t>Nimbus</a:t>
            </a:r>
            <a:r>
              <a:rPr lang="zh-CN" altLang="en-US" dirty="0"/>
              <a:t>的时候， 同时就提交了</a:t>
            </a:r>
            <a:r>
              <a:rPr lang="en-US" altLang="zh-CN" dirty="0"/>
              <a:t>Topology</a:t>
            </a:r>
            <a:r>
              <a:rPr lang="zh-CN" altLang="en-US" dirty="0"/>
              <a:t>的代码。</a:t>
            </a:r>
            <a:r>
              <a:rPr lang="en-US" altLang="zh-CN" dirty="0"/>
              <a:t>Nimbus</a:t>
            </a:r>
            <a:r>
              <a:rPr lang="zh-CN" altLang="en-US" dirty="0"/>
              <a:t>负责分发你的代码并且负责给你的</a:t>
            </a:r>
            <a:r>
              <a:rPr lang="en-US" altLang="zh-CN" dirty="0" err="1"/>
              <a:t>topolgoy</a:t>
            </a:r>
            <a:r>
              <a:rPr lang="zh-CN" altLang="en-US" dirty="0"/>
              <a:t>分配工作进程，如果一个工作进程挂掉，</a:t>
            </a:r>
            <a:r>
              <a:rPr lang="en-US" altLang="zh-CN" dirty="0"/>
              <a:t>Nimbus</a:t>
            </a:r>
            <a:r>
              <a:rPr lang="zh-CN" altLang="en-US" dirty="0"/>
              <a:t>会把它重新分配到其它节点。</a:t>
            </a:r>
          </a:p>
        </p:txBody>
      </p:sp>
    </p:spTree>
    <p:extLst>
      <p:ext uri="{BB962C8B-B14F-4D97-AF65-F5344CB8AC3E}">
        <p14:creationId xmlns:p14="http://schemas.microsoft.com/office/powerpoint/2010/main" val="311226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pic>
        <p:nvPicPr>
          <p:cNvPr id="2" name="图片 1"/>
          <p:cNvPicPr>
            <a:picLocks noChangeAspect="1"/>
          </p:cNvPicPr>
          <p:nvPr/>
        </p:nvPicPr>
        <p:blipFill>
          <a:blip r:embed="rId4" cstate="print"/>
          <a:stretch>
            <a:fillRect/>
          </a:stretch>
        </p:blipFill>
        <p:spPr>
          <a:xfrm>
            <a:off x="2196116" y="5410200"/>
            <a:ext cx="5601265" cy="609600"/>
          </a:xfrm>
          <a:prstGeom prst="rect">
            <a:avLst/>
          </a:prstGeom>
        </p:spPr>
      </p:pic>
      <p:pic>
        <p:nvPicPr>
          <p:cNvPr id="4" name="图片 3"/>
          <p:cNvPicPr>
            <a:picLocks noChangeAspect="1"/>
          </p:cNvPicPr>
          <p:nvPr/>
        </p:nvPicPr>
        <p:blipFill>
          <a:blip r:embed="rId5" cstate="print"/>
          <a:stretch>
            <a:fillRect/>
          </a:stretch>
        </p:blipFill>
        <p:spPr>
          <a:xfrm>
            <a:off x="1871685" y="1553105"/>
            <a:ext cx="5662295" cy="4143143"/>
          </a:xfrm>
          <a:prstGeom prst="rect">
            <a:avLst/>
          </a:prstGeom>
        </p:spPr>
      </p:pic>
    </p:spTree>
    <p:extLst>
      <p:ext uri="{BB962C8B-B14F-4D97-AF65-F5344CB8AC3E}">
        <p14:creationId xmlns:p14="http://schemas.microsoft.com/office/powerpoint/2010/main" val="3590868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3" name="文本框 2"/>
          <p:cNvSpPr txBox="1"/>
          <p:nvPr/>
        </p:nvSpPr>
        <p:spPr>
          <a:xfrm>
            <a:off x="740434" y="1676400"/>
            <a:ext cx="7946366" cy="2308324"/>
          </a:xfrm>
          <a:prstGeom prst="rect">
            <a:avLst/>
          </a:prstGeom>
          <a:noFill/>
        </p:spPr>
        <p:txBody>
          <a:bodyPr wrap="square" rtlCol="0">
            <a:spAutoFit/>
          </a:bodyPr>
          <a:lstStyle/>
          <a:p>
            <a:r>
              <a:rPr lang="zh-CN" altLang="en-US" b="1"/>
              <a:t>消息发送</a:t>
            </a:r>
            <a:r>
              <a:rPr lang="en-US" altLang="zh-CN" b="1"/>
              <a:t>ACK</a:t>
            </a:r>
            <a:r>
              <a:rPr lang="zh-CN" altLang="en-US" b="1"/>
              <a:t>机制</a:t>
            </a:r>
            <a:endParaRPr lang="zh-CN" altLang="en-US"/>
          </a:p>
          <a:p>
            <a:r>
              <a:rPr lang="zh-CN" altLang="en-US"/>
              <a:t>	</a:t>
            </a:r>
            <a:r>
              <a:rPr lang="en-US" altLang="zh-CN"/>
              <a:t>Storm</a:t>
            </a:r>
            <a:r>
              <a:rPr lang="zh-CN" altLang="en-US"/>
              <a:t>可靠性要求发出的</a:t>
            </a:r>
            <a:r>
              <a:rPr lang="en-US" altLang="zh-CN"/>
              <a:t>Spout</a:t>
            </a:r>
            <a:r>
              <a:rPr lang="zh-CN" altLang="en-US"/>
              <a:t>每一个</a:t>
            </a:r>
            <a:r>
              <a:rPr lang="en-US" altLang="zh-CN"/>
              <a:t>tuple</a:t>
            </a:r>
            <a:r>
              <a:rPr lang="zh-CN" altLang="en-US"/>
              <a:t>都会完成处理过程，其含义是这个</a:t>
            </a:r>
            <a:r>
              <a:rPr lang="en-US" altLang="zh-CN"/>
              <a:t>tuple</a:t>
            </a:r>
            <a:r>
              <a:rPr lang="zh-CN" altLang="en-US"/>
              <a:t>以及由这个</a:t>
            </a:r>
            <a:r>
              <a:rPr lang="en-US" altLang="zh-CN"/>
              <a:t>tuple</a:t>
            </a:r>
            <a:r>
              <a:rPr lang="zh-CN" altLang="en-US"/>
              <a:t>所产生的所有后续的子</a:t>
            </a:r>
            <a:r>
              <a:rPr lang="en-US" altLang="zh-CN"/>
              <a:t>tuples</a:t>
            </a:r>
            <a:r>
              <a:rPr lang="zh-CN" altLang="en-US"/>
              <a:t>都被成功处理。由于</a:t>
            </a:r>
            <a:r>
              <a:rPr lang="en-US" altLang="zh-CN"/>
              <a:t>Storm</a:t>
            </a:r>
            <a:r>
              <a:rPr lang="zh-CN" altLang="en-US"/>
              <a:t>是一个实时处理系统，任何一个消息</a:t>
            </a:r>
            <a:r>
              <a:rPr lang="en-US" altLang="zh-CN"/>
              <a:t>tuple</a:t>
            </a:r>
            <a:r>
              <a:rPr lang="zh-CN" altLang="en-US"/>
              <a:t>和其子</a:t>
            </a:r>
            <a:r>
              <a:rPr lang="en-US" altLang="zh-CN"/>
              <a:t>tuples</a:t>
            </a:r>
            <a:r>
              <a:rPr lang="zh-CN" altLang="en-US"/>
              <a:t>如果没有在设定的</a:t>
            </a:r>
            <a:r>
              <a:rPr lang="en-US" altLang="zh-CN"/>
              <a:t>timeout</a:t>
            </a:r>
            <a:r>
              <a:rPr lang="zh-CN" altLang="en-US"/>
              <a:t>时限内完成处理，那这个消息就失败了，因此</a:t>
            </a:r>
            <a:r>
              <a:rPr lang="en-US" altLang="zh-CN"/>
              <a:t>Storm</a:t>
            </a:r>
            <a:r>
              <a:rPr lang="zh-CN" altLang="en-US"/>
              <a:t>需要一种</a:t>
            </a:r>
            <a:r>
              <a:rPr lang="en-US" altLang="zh-CN"/>
              <a:t>ACK</a:t>
            </a:r>
            <a:r>
              <a:rPr lang="zh-CN" altLang="en-US"/>
              <a:t>（</a:t>
            </a:r>
            <a:r>
              <a:rPr lang="en-US" altLang="zh-CN"/>
              <a:t>Acknowledgement</a:t>
            </a:r>
            <a:r>
              <a:rPr lang="zh-CN" altLang="en-US"/>
              <a:t>）机制来保证每个</a:t>
            </a:r>
            <a:r>
              <a:rPr lang="en-US" altLang="zh-CN"/>
              <a:t>tuple</a:t>
            </a:r>
            <a:r>
              <a:rPr lang="zh-CN" altLang="en-US"/>
              <a:t>在规定时限内得到即时处理。这个</a:t>
            </a:r>
            <a:r>
              <a:rPr lang="en-US" altLang="zh-CN"/>
              <a:t>timeout</a:t>
            </a:r>
            <a:r>
              <a:rPr lang="zh-CN" altLang="en-US"/>
              <a:t>时限可以通过</a:t>
            </a:r>
            <a:r>
              <a:rPr lang="en-US" altLang="zh-CN"/>
              <a:t>Config.TOPOLOGY_MESSAGE_TIMEOUT_SECS</a:t>
            </a:r>
            <a:r>
              <a:rPr lang="zh-CN" altLang="en-US"/>
              <a:t>来设定，</a:t>
            </a:r>
            <a:r>
              <a:rPr lang="en-US" altLang="zh-CN"/>
              <a:t>Timeout</a:t>
            </a:r>
            <a:r>
              <a:rPr lang="zh-CN" altLang="en-US"/>
              <a:t>的默认时长为</a:t>
            </a:r>
            <a:r>
              <a:rPr lang="en-US" altLang="zh-CN"/>
              <a:t>30</a:t>
            </a:r>
            <a:r>
              <a:rPr lang="zh-CN" altLang="en-US"/>
              <a:t>秒。</a:t>
            </a:r>
          </a:p>
        </p:txBody>
      </p:sp>
      <p:sp>
        <p:nvSpPr>
          <p:cNvPr id="5" name="文本框 4"/>
          <p:cNvSpPr txBox="1"/>
          <p:nvPr/>
        </p:nvSpPr>
        <p:spPr>
          <a:xfrm>
            <a:off x="740434" y="3995678"/>
            <a:ext cx="7717766" cy="2862322"/>
          </a:xfrm>
          <a:prstGeom prst="rect">
            <a:avLst/>
          </a:prstGeom>
          <a:noFill/>
        </p:spPr>
        <p:txBody>
          <a:bodyPr wrap="square" rtlCol="0">
            <a:spAutoFit/>
          </a:bodyPr>
          <a:lstStyle/>
          <a:p>
            <a:r>
              <a:rPr lang="en-US" altLang="zh-CN" b="1" dirty="0"/>
              <a:t>Tuple Tree</a:t>
            </a:r>
            <a:r>
              <a:rPr lang="zh-CN" altLang="en-US" b="1" dirty="0"/>
              <a:t>的构成</a:t>
            </a:r>
            <a:endParaRPr lang="en-US" altLang="zh-CN" dirty="0"/>
          </a:p>
          <a:p>
            <a:r>
              <a:rPr lang="zh-CN" altLang="en-US" dirty="0"/>
              <a:t>以图</a:t>
            </a:r>
            <a:r>
              <a:rPr lang="en-US" altLang="zh-CN" dirty="0"/>
              <a:t>15-29</a:t>
            </a:r>
            <a:r>
              <a:rPr lang="zh-CN" altLang="en-US" dirty="0"/>
              <a:t>的</a:t>
            </a:r>
            <a:r>
              <a:rPr lang="en-US" altLang="zh-CN" dirty="0"/>
              <a:t>Tuple Tree</a:t>
            </a:r>
            <a:r>
              <a:rPr lang="zh-CN" altLang="en-US" dirty="0"/>
              <a:t>为例，输入</a:t>
            </a:r>
            <a:r>
              <a:rPr lang="en-US" altLang="zh-CN" dirty="0"/>
              <a:t>tuple A</a:t>
            </a:r>
            <a:r>
              <a:rPr lang="zh-CN" altLang="en-US" dirty="0"/>
              <a:t>在</a:t>
            </a:r>
            <a:r>
              <a:rPr lang="en-US" altLang="zh-CN" dirty="0"/>
              <a:t>Bolt</a:t>
            </a:r>
            <a:r>
              <a:rPr lang="zh-CN" altLang="en-US" dirty="0"/>
              <a:t>处完成了处理，并向下游发送了</a:t>
            </a:r>
            <a:r>
              <a:rPr lang="en-US" altLang="zh-CN" dirty="0"/>
              <a:t>2</a:t>
            </a:r>
            <a:r>
              <a:rPr lang="zh-CN" altLang="en-US" dirty="0"/>
              <a:t>个衍生</a:t>
            </a:r>
            <a:r>
              <a:rPr lang="en-US" altLang="zh-CN" dirty="0"/>
              <a:t>tuples B</a:t>
            </a:r>
            <a:r>
              <a:rPr lang="zh-CN" altLang="en-US" dirty="0"/>
              <a:t>和</a:t>
            </a:r>
            <a:r>
              <a:rPr lang="en-US" altLang="zh-CN" dirty="0"/>
              <a:t>C</a:t>
            </a:r>
            <a:r>
              <a:rPr lang="zh-CN" altLang="en-US" dirty="0"/>
              <a:t>，在</a:t>
            </a:r>
            <a:r>
              <a:rPr lang="en-US" altLang="zh-CN" dirty="0"/>
              <a:t>Bolt</a:t>
            </a:r>
            <a:r>
              <a:rPr lang="zh-CN" altLang="en-US" dirty="0"/>
              <a:t>向跟踪的</a:t>
            </a:r>
            <a:r>
              <a:rPr lang="en-US" altLang="zh-CN" dirty="0"/>
              <a:t>Acker</a:t>
            </a:r>
            <a:r>
              <a:rPr lang="zh-CN" altLang="en-US" dirty="0"/>
              <a:t>报告了</a:t>
            </a:r>
            <a:r>
              <a:rPr lang="en-US" altLang="zh-CN" dirty="0" err="1"/>
              <a:t>Ack</a:t>
            </a:r>
            <a:r>
              <a:rPr lang="zh-CN" altLang="en-US" dirty="0"/>
              <a:t>后，</a:t>
            </a:r>
            <a:r>
              <a:rPr lang="en-US" altLang="zh-CN" dirty="0"/>
              <a:t>Tuple Tree</a:t>
            </a:r>
            <a:r>
              <a:rPr lang="zh-CN" altLang="en-US" dirty="0"/>
              <a:t>就只包含了</a:t>
            </a:r>
            <a:r>
              <a:rPr lang="en-US" altLang="zh-CN" dirty="0"/>
              <a:t>tuples B</a:t>
            </a:r>
            <a:r>
              <a:rPr lang="zh-CN" altLang="en-US" dirty="0"/>
              <a:t>和</a:t>
            </a:r>
            <a:r>
              <a:rPr lang="en-US" altLang="zh-CN" dirty="0"/>
              <a:t>C</a:t>
            </a:r>
            <a:r>
              <a:rPr lang="zh-CN" altLang="en-US" dirty="0"/>
              <a:t>（</a:t>
            </a:r>
            <a:r>
              <a:rPr lang="en-US" altLang="zh-CN" dirty="0"/>
              <a:t>tuple A</a:t>
            </a:r>
            <a:r>
              <a:rPr lang="zh-CN" altLang="en-US" dirty="0"/>
              <a:t>打红</a:t>
            </a:r>
            <a:r>
              <a:rPr lang="en-US" altLang="zh-CN" dirty="0"/>
              <a:t>X</a:t>
            </a:r>
            <a:r>
              <a:rPr lang="zh-CN" altLang="en-US" dirty="0"/>
              <a:t>表示它已不在当前状态的</a:t>
            </a:r>
            <a:r>
              <a:rPr lang="en-US" altLang="zh-CN" dirty="0"/>
              <a:t>Tuple Tree</a:t>
            </a:r>
            <a:r>
              <a:rPr lang="zh-CN" altLang="en-US" dirty="0"/>
              <a:t>中）。</a:t>
            </a:r>
          </a:p>
          <a:p>
            <a:r>
              <a:rPr lang="zh-CN" altLang="en-US" dirty="0"/>
              <a:t>	然后</a:t>
            </a:r>
            <a:r>
              <a:rPr lang="en-US" altLang="zh-CN" dirty="0"/>
              <a:t>tuple C</a:t>
            </a:r>
            <a:r>
              <a:rPr lang="zh-CN" altLang="en-US" dirty="0"/>
              <a:t>流转到下一个</a:t>
            </a:r>
            <a:r>
              <a:rPr lang="en-US" altLang="zh-CN" dirty="0"/>
              <a:t>Bolt</a:t>
            </a:r>
            <a:r>
              <a:rPr lang="zh-CN" altLang="en-US" dirty="0"/>
              <a:t>，被处理完后又衍生了</a:t>
            </a:r>
            <a:r>
              <a:rPr lang="en-US" altLang="zh-CN" dirty="0"/>
              <a:t>tuples D</a:t>
            </a:r>
            <a:r>
              <a:rPr lang="zh-CN" altLang="en-US" dirty="0"/>
              <a:t>和</a:t>
            </a:r>
            <a:r>
              <a:rPr lang="en-US" altLang="zh-CN" dirty="0"/>
              <a:t>E</a:t>
            </a:r>
            <a:r>
              <a:rPr lang="zh-CN" altLang="en-US" dirty="0"/>
              <a:t>。该</a:t>
            </a:r>
            <a:r>
              <a:rPr lang="en-US" altLang="zh-CN" dirty="0"/>
              <a:t>Bolt</a:t>
            </a:r>
            <a:r>
              <a:rPr lang="zh-CN" altLang="en-US" dirty="0"/>
              <a:t>向</a:t>
            </a:r>
            <a:r>
              <a:rPr lang="en-US" altLang="zh-CN" dirty="0"/>
              <a:t>Acker</a:t>
            </a:r>
            <a:r>
              <a:rPr lang="zh-CN" altLang="en-US" dirty="0"/>
              <a:t>确认已处理完</a:t>
            </a:r>
            <a:r>
              <a:rPr lang="en-US" altLang="zh-CN" dirty="0"/>
              <a:t>tuple C</a:t>
            </a:r>
            <a:r>
              <a:rPr lang="zh-CN" altLang="en-US" dirty="0"/>
              <a:t>，于是</a:t>
            </a:r>
            <a:r>
              <a:rPr lang="en-US" altLang="zh-CN" dirty="0"/>
              <a:t>C</a:t>
            </a:r>
            <a:r>
              <a:rPr lang="zh-CN" altLang="en-US" dirty="0"/>
              <a:t>被移出</a:t>
            </a:r>
            <a:r>
              <a:rPr lang="en-US" altLang="zh-CN" dirty="0"/>
              <a:t>Tuple Tree</a:t>
            </a:r>
            <a:r>
              <a:rPr lang="zh-CN" altLang="en-US" dirty="0"/>
              <a:t>，当前状态的</a:t>
            </a:r>
            <a:r>
              <a:rPr lang="en-US" altLang="zh-CN" dirty="0"/>
              <a:t>Tuple Tree</a:t>
            </a:r>
            <a:r>
              <a:rPr lang="zh-CN" altLang="en-US" dirty="0"/>
              <a:t>变成只包含</a:t>
            </a:r>
            <a:r>
              <a:rPr lang="en-US" altLang="zh-CN" dirty="0"/>
              <a:t>B</a:t>
            </a:r>
            <a:r>
              <a:rPr lang="zh-CN" altLang="en-US" dirty="0"/>
              <a:t>，</a:t>
            </a:r>
            <a:r>
              <a:rPr lang="en-US" altLang="zh-CN" dirty="0"/>
              <a:t>D</a:t>
            </a:r>
            <a:r>
              <a:rPr lang="zh-CN" altLang="en-US" dirty="0"/>
              <a:t>，</a:t>
            </a:r>
            <a:r>
              <a:rPr lang="en-US" altLang="zh-CN" dirty="0"/>
              <a:t>E </a:t>
            </a:r>
            <a:r>
              <a:rPr lang="zh-CN" altLang="en-US" dirty="0"/>
              <a:t>。。。这一过程将持续进行，直到没有新的</a:t>
            </a:r>
            <a:r>
              <a:rPr lang="en-US" altLang="zh-CN" dirty="0"/>
              <a:t>tuple</a:t>
            </a:r>
            <a:r>
              <a:rPr lang="zh-CN" altLang="en-US" dirty="0"/>
              <a:t>加入这个</a:t>
            </a:r>
            <a:r>
              <a:rPr lang="en-US" altLang="zh-CN" dirty="0"/>
              <a:t>Tuple Tree</a:t>
            </a:r>
            <a:r>
              <a:rPr lang="zh-CN" altLang="en-US" dirty="0"/>
              <a:t>，而树中所有的</a:t>
            </a:r>
            <a:r>
              <a:rPr lang="en-US" altLang="zh-CN" dirty="0"/>
              <a:t>tuples</a:t>
            </a:r>
            <a:r>
              <a:rPr lang="zh-CN" altLang="en-US" dirty="0"/>
              <a:t>都完成了处理移出了</a:t>
            </a:r>
            <a:r>
              <a:rPr lang="en-US" altLang="zh-CN" dirty="0"/>
              <a:t>Tuple Tree</a:t>
            </a:r>
            <a:r>
              <a:rPr lang="zh-CN" altLang="en-US" dirty="0"/>
              <a:t>。</a:t>
            </a:r>
          </a:p>
        </p:txBody>
      </p:sp>
    </p:spTree>
    <p:extLst>
      <p:ext uri="{BB962C8B-B14F-4D97-AF65-F5344CB8AC3E}">
        <p14:creationId xmlns:p14="http://schemas.microsoft.com/office/powerpoint/2010/main" val="231732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3" name="文本框 2"/>
          <p:cNvSpPr txBox="1"/>
          <p:nvPr/>
        </p:nvSpPr>
        <p:spPr>
          <a:xfrm>
            <a:off x="740434" y="1676400"/>
            <a:ext cx="7946366" cy="1754326"/>
          </a:xfrm>
          <a:prstGeom prst="rect">
            <a:avLst/>
          </a:prstGeom>
          <a:noFill/>
        </p:spPr>
        <p:txBody>
          <a:bodyPr wrap="square" rtlCol="0">
            <a:spAutoFit/>
          </a:bodyPr>
          <a:lstStyle/>
          <a:p>
            <a:r>
              <a:rPr lang="zh-CN" altLang="en-US" b="1" dirty="0"/>
              <a:t>消息发送</a:t>
            </a:r>
            <a:r>
              <a:rPr lang="en-US" altLang="zh-CN" b="1" dirty="0"/>
              <a:t>ACK</a:t>
            </a:r>
            <a:r>
              <a:rPr lang="zh-CN" altLang="en-US" b="1" dirty="0"/>
              <a:t>机制</a:t>
            </a:r>
            <a:endParaRPr lang="zh-CN" altLang="en-US" dirty="0"/>
          </a:p>
          <a:p>
            <a:r>
              <a:rPr lang="zh-CN" altLang="en-US" dirty="0"/>
              <a:t>	</a:t>
            </a:r>
            <a:r>
              <a:rPr lang="en-US" altLang="zh-CN" dirty="0"/>
              <a:t>Storm</a:t>
            </a:r>
            <a:r>
              <a:rPr lang="zh-CN" altLang="en-US" dirty="0"/>
              <a:t>可靠性要求发出的</a:t>
            </a:r>
            <a:r>
              <a:rPr lang="en-US" altLang="zh-CN" dirty="0"/>
              <a:t>Spout</a:t>
            </a:r>
            <a:r>
              <a:rPr lang="zh-CN" altLang="en-US" dirty="0"/>
              <a:t>每一个</a:t>
            </a:r>
            <a:r>
              <a:rPr lang="en-US" altLang="zh-CN" dirty="0"/>
              <a:t>tuple</a:t>
            </a:r>
            <a:r>
              <a:rPr lang="zh-CN" altLang="en-US" dirty="0"/>
              <a:t>都会完成处理过程，其含义是这个</a:t>
            </a:r>
            <a:r>
              <a:rPr lang="en-US" altLang="zh-CN" dirty="0"/>
              <a:t>tuple</a:t>
            </a:r>
            <a:r>
              <a:rPr lang="zh-CN" altLang="en-US" dirty="0"/>
              <a:t>以及由这个</a:t>
            </a:r>
            <a:r>
              <a:rPr lang="en-US" altLang="zh-CN" dirty="0"/>
              <a:t>tuple</a:t>
            </a:r>
            <a:r>
              <a:rPr lang="zh-CN" altLang="en-US" dirty="0"/>
              <a:t>所产生的所有后续的子</a:t>
            </a:r>
            <a:r>
              <a:rPr lang="en-US" altLang="zh-CN" dirty="0"/>
              <a:t>tuples</a:t>
            </a:r>
            <a:r>
              <a:rPr lang="zh-CN" altLang="en-US" dirty="0"/>
              <a:t>都被成功处理。由于</a:t>
            </a:r>
            <a:r>
              <a:rPr lang="en-US" altLang="zh-CN" dirty="0"/>
              <a:t>Storm</a:t>
            </a:r>
            <a:r>
              <a:rPr lang="zh-CN" altLang="en-US" dirty="0"/>
              <a:t>是一个实时处理系统，任何一个消息</a:t>
            </a:r>
            <a:r>
              <a:rPr lang="en-US" altLang="zh-CN" dirty="0"/>
              <a:t>tuple</a:t>
            </a:r>
            <a:r>
              <a:rPr lang="zh-CN" altLang="en-US" dirty="0"/>
              <a:t>和其子</a:t>
            </a:r>
            <a:r>
              <a:rPr lang="en-US" altLang="zh-CN" dirty="0"/>
              <a:t>tuples</a:t>
            </a:r>
            <a:r>
              <a:rPr lang="zh-CN" altLang="en-US" dirty="0"/>
              <a:t>如果没有在设定的</a:t>
            </a:r>
            <a:r>
              <a:rPr lang="en-US" altLang="zh-CN" dirty="0"/>
              <a:t>timeout</a:t>
            </a:r>
            <a:r>
              <a:rPr lang="zh-CN" altLang="en-US" dirty="0"/>
              <a:t>时限内完成处理，那这个消息就失败了，因此</a:t>
            </a:r>
            <a:r>
              <a:rPr lang="en-US" altLang="zh-CN" dirty="0"/>
              <a:t>Storm</a:t>
            </a:r>
            <a:r>
              <a:rPr lang="zh-CN" altLang="en-US" dirty="0"/>
              <a:t>需要一种</a:t>
            </a:r>
            <a:r>
              <a:rPr lang="en-US" altLang="zh-CN" dirty="0"/>
              <a:t>ACK</a:t>
            </a:r>
            <a:r>
              <a:rPr lang="zh-CN" altLang="en-US" dirty="0"/>
              <a:t>（</a:t>
            </a:r>
            <a:r>
              <a:rPr lang="en-US" altLang="zh-CN" dirty="0"/>
              <a:t>Acknowledgement</a:t>
            </a:r>
            <a:r>
              <a:rPr lang="zh-CN" altLang="en-US" dirty="0"/>
              <a:t>）机制来保证每个</a:t>
            </a:r>
            <a:r>
              <a:rPr lang="en-US" altLang="zh-CN" dirty="0"/>
              <a:t>tuple</a:t>
            </a:r>
            <a:r>
              <a:rPr lang="zh-CN" altLang="en-US" dirty="0"/>
              <a:t>在规定时限内得到即时处理。</a:t>
            </a:r>
          </a:p>
        </p:txBody>
      </p:sp>
      <p:sp>
        <p:nvSpPr>
          <p:cNvPr id="5" name="文本框 4"/>
          <p:cNvSpPr txBox="1"/>
          <p:nvPr/>
        </p:nvSpPr>
        <p:spPr>
          <a:xfrm>
            <a:off x="728932" y="3399591"/>
            <a:ext cx="7936302" cy="2862322"/>
          </a:xfrm>
          <a:prstGeom prst="rect">
            <a:avLst/>
          </a:prstGeom>
          <a:noFill/>
        </p:spPr>
        <p:txBody>
          <a:bodyPr wrap="square" rtlCol="0">
            <a:spAutoFit/>
          </a:bodyPr>
          <a:lstStyle/>
          <a:p>
            <a:r>
              <a:rPr lang="en-US" altLang="zh-CN" dirty="0"/>
              <a:t>	Storm</a:t>
            </a:r>
            <a:r>
              <a:rPr lang="zh-CN" altLang="en-US" dirty="0"/>
              <a:t>作业的每一个</a:t>
            </a:r>
            <a:r>
              <a:rPr lang="en-US" altLang="zh-CN" dirty="0"/>
              <a:t>Topology</a:t>
            </a:r>
            <a:r>
              <a:rPr lang="zh-CN" altLang="en-US" dirty="0"/>
              <a:t>中都包含一个</a:t>
            </a:r>
            <a:r>
              <a:rPr lang="en-US" altLang="zh-CN" dirty="0"/>
              <a:t>Acker</a:t>
            </a:r>
            <a:r>
              <a:rPr lang="zh-CN" altLang="en-US" dirty="0"/>
              <a:t>组件。</a:t>
            </a:r>
            <a:r>
              <a:rPr lang="en-US" altLang="zh-CN" dirty="0"/>
              <a:t>Acker</a:t>
            </a:r>
            <a:r>
              <a:rPr lang="zh-CN" altLang="en-US" dirty="0"/>
              <a:t>的任务就是跟踪从</a:t>
            </a:r>
            <a:r>
              <a:rPr lang="en-US" altLang="zh-CN" dirty="0"/>
              <a:t>Spout</a:t>
            </a:r>
            <a:r>
              <a:rPr lang="zh-CN" altLang="en-US" dirty="0"/>
              <a:t>发出的每一个</a:t>
            </a:r>
            <a:r>
              <a:rPr lang="en-US" altLang="zh-CN" dirty="0"/>
              <a:t>tuple</a:t>
            </a:r>
            <a:r>
              <a:rPr lang="zh-CN" altLang="en-US" dirty="0"/>
              <a:t>及其子</a:t>
            </a:r>
            <a:r>
              <a:rPr lang="en-US" altLang="zh-CN" dirty="0"/>
              <a:t>tuples</a:t>
            </a:r>
            <a:r>
              <a:rPr lang="zh-CN" altLang="en-US" dirty="0"/>
              <a:t>的处理完成情况，实际上</a:t>
            </a:r>
            <a:r>
              <a:rPr lang="en-US" altLang="zh-CN" dirty="0"/>
              <a:t>Acker</a:t>
            </a:r>
            <a:r>
              <a:rPr lang="zh-CN" altLang="en-US" dirty="0"/>
              <a:t>是以一种特殊</a:t>
            </a:r>
            <a:r>
              <a:rPr lang="en-US" altLang="zh-CN" dirty="0"/>
              <a:t>Task</a:t>
            </a:r>
            <a:r>
              <a:rPr lang="zh-CN" altLang="en-US" dirty="0"/>
              <a:t>运行，可以通过</a:t>
            </a:r>
            <a:r>
              <a:rPr lang="en-US" altLang="zh-CN" dirty="0" err="1"/>
              <a:t>Config.setNumAckers</a:t>
            </a:r>
            <a:r>
              <a:rPr lang="en-US" altLang="zh-CN" dirty="0"/>
              <a:t> (</a:t>
            </a:r>
            <a:r>
              <a:rPr lang="en-US" altLang="zh-CN" dirty="0" err="1"/>
              <a:t>conf</a:t>
            </a:r>
            <a:r>
              <a:rPr lang="en-US" altLang="zh-CN" dirty="0"/>
              <a:t>, </a:t>
            </a:r>
            <a:r>
              <a:rPr lang="en-US" altLang="zh-CN" dirty="0" err="1"/>
              <a:t>ackerParal</a:t>
            </a:r>
            <a:r>
              <a:rPr lang="en-US" altLang="zh-CN" dirty="0"/>
              <a:t>)</a:t>
            </a:r>
            <a:r>
              <a:rPr lang="zh-CN" altLang="en-US" dirty="0"/>
              <a:t>设置</a:t>
            </a:r>
            <a:r>
              <a:rPr lang="en-US" altLang="zh-CN" dirty="0"/>
              <a:t>Acker Task</a:t>
            </a:r>
            <a:r>
              <a:rPr lang="zh-CN" altLang="en-US" dirty="0"/>
              <a:t>的数目大于</a:t>
            </a:r>
            <a:r>
              <a:rPr lang="en-US" altLang="zh-CN" dirty="0"/>
              <a:t>1</a:t>
            </a:r>
            <a:r>
              <a:rPr lang="zh-CN" altLang="en-US" dirty="0"/>
              <a:t>（默认是</a:t>
            </a:r>
            <a:r>
              <a:rPr lang="en-US" altLang="zh-CN" dirty="0"/>
              <a:t>1</a:t>
            </a:r>
            <a:r>
              <a:rPr lang="zh-CN" altLang="en-US" dirty="0"/>
              <a:t>），这样</a:t>
            </a:r>
            <a:r>
              <a:rPr lang="en-US" altLang="zh-CN" dirty="0"/>
              <a:t>Acker</a:t>
            </a:r>
            <a:r>
              <a:rPr lang="zh-CN" altLang="en-US" dirty="0"/>
              <a:t>是以一种多进程并行模式运行；也可以通过设置</a:t>
            </a:r>
            <a:r>
              <a:rPr lang="en-US" altLang="zh-CN" dirty="0"/>
              <a:t>Acker</a:t>
            </a:r>
            <a:r>
              <a:rPr lang="zh-CN" altLang="en-US" dirty="0"/>
              <a:t>数等于</a:t>
            </a:r>
            <a:r>
              <a:rPr lang="en-US" altLang="zh-CN" dirty="0"/>
              <a:t>0</a:t>
            </a:r>
            <a:r>
              <a:rPr lang="zh-CN" altLang="en-US" dirty="0"/>
              <a:t>或者让</a:t>
            </a:r>
            <a:r>
              <a:rPr lang="en-US" altLang="zh-CN" dirty="0"/>
              <a:t>Spout</a:t>
            </a:r>
            <a:r>
              <a:rPr lang="zh-CN" altLang="en-US" dirty="0"/>
              <a:t>发出的</a:t>
            </a:r>
            <a:r>
              <a:rPr lang="en-US" altLang="zh-CN" dirty="0"/>
              <a:t>tuples</a:t>
            </a:r>
            <a:r>
              <a:rPr lang="zh-CN" altLang="en-US" dirty="0"/>
              <a:t>不带</a:t>
            </a:r>
            <a:r>
              <a:rPr lang="en-US" altLang="zh-CN" dirty="0" err="1"/>
              <a:t>messageID</a:t>
            </a:r>
            <a:r>
              <a:rPr lang="zh-CN" altLang="en-US" dirty="0"/>
              <a:t>来关闭</a:t>
            </a:r>
            <a:r>
              <a:rPr lang="en-US" altLang="zh-CN" dirty="0"/>
              <a:t>ACK</a:t>
            </a:r>
            <a:r>
              <a:rPr lang="zh-CN" altLang="en-US" dirty="0"/>
              <a:t>机制。	</a:t>
            </a:r>
          </a:p>
          <a:p>
            <a:r>
              <a:rPr lang="zh-CN" altLang="en-US" dirty="0"/>
              <a:t>	</a:t>
            </a:r>
            <a:r>
              <a:rPr lang="en-US" altLang="zh-CN" dirty="0"/>
              <a:t>Acker</a:t>
            </a:r>
            <a:r>
              <a:rPr lang="zh-CN" altLang="en-US" dirty="0"/>
              <a:t>还可用于</a:t>
            </a:r>
            <a:r>
              <a:rPr lang="en-US" altLang="zh-CN" dirty="0"/>
              <a:t>Spout</a:t>
            </a:r>
            <a:r>
              <a:rPr lang="zh-CN" altLang="en-US" dirty="0"/>
              <a:t>限流作用：为了避免</a:t>
            </a:r>
            <a:r>
              <a:rPr lang="en-US" altLang="zh-CN" dirty="0"/>
              <a:t>Spout</a:t>
            </a:r>
            <a:r>
              <a:rPr lang="zh-CN" altLang="en-US" dirty="0"/>
              <a:t>发送数据太快而</a:t>
            </a:r>
            <a:r>
              <a:rPr lang="en-US" altLang="zh-CN" dirty="0"/>
              <a:t>Bolt</a:t>
            </a:r>
            <a:r>
              <a:rPr lang="zh-CN" altLang="en-US" dirty="0"/>
              <a:t>来不及处理。当</a:t>
            </a:r>
            <a:r>
              <a:rPr lang="en-US" altLang="zh-CN" dirty="0"/>
              <a:t>Spout</a:t>
            </a:r>
            <a:r>
              <a:rPr lang="zh-CN" altLang="en-US" dirty="0"/>
              <a:t>有等于或超过</a:t>
            </a:r>
            <a:r>
              <a:rPr lang="en-US" altLang="zh-CN" dirty="0"/>
              <a:t>pending</a:t>
            </a:r>
            <a:r>
              <a:rPr lang="zh-CN" altLang="en-US" dirty="0"/>
              <a:t>值的</a:t>
            </a:r>
            <a:r>
              <a:rPr lang="en-US" altLang="zh-CN" dirty="0"/>
              <a:t>tuples</a:t>
            </a:r>
            <a:r>
              <a:rPr lang="zh-CN" altLang="en-US" dirty="0"/>
              <a:t>没有收到</a:t>
            </a:r>
            <a:r>
              <a:rPr lang="en-US" altLang="zh-CN" dirty="0" err="1"/>
              <a:t>Ack</a:t>
            </a:r>
            <a:r>
              <a:rPr lang="zh-CN" altLang="en-US" dirty="0"/>
              <a:t>或</a:t>
            </a:r>
            <a:r>
              <a:rPr lang="en-US" altLang="zh-CN" dirty="0"/>
              <a:t>fail</a:t>
            </a:r>
            <a:r>
              <a:rPr lang="zh-CN" altLang="en-US" dirty="0"/>
              <a:t>了，则</a:t>
            </a:r>
            <a:r>
              <a:rPr lang="en-US" altLang="zh-CN" dirty="0"/>
              <a:t>Spout</a:t>
            </a:r>
            <a:r>
              <a:rPr lang="zh-CN" altLang="en-US" dirty="0"/>
              <a:t>跳过</a:t>
            </a:r>
            <a:r>
              <a:rPr lang="en-US" altLang="zh-CN" dirty="0" err="1"/>
              <a:t>nextTuple</a:t>
            </a:r>
            <a:r>
              <a:rPr lang="en-US" altLang="zh-CN" dirty="0"/>
              <a:t>()</a:t>
            </a:r>
            <a:r>
              <a:rPr lang="zh-CN" altLang="en-US" dirty="0"/>
              <a:t>方法不生成下一个新</a:t>
            </a:r>
            <a:r>
              <a:rPr lang="en-US" altLang="zh-CN" dirty="0"/>
              <a:t>tuple</a:t>
            </a:r>
            <a:r>
              <a:rPr lang="zh-CN" altLang="en-US" dirty="0"/>
              <a:t>，从而限制</a:t>
            </a:r>
            <a:r>
              <a:rPr lang="en-US" altLang="zh-CN" dirty="0"/>
              <a:t>Spout</a:t>
            </a:r>
            <a:r>
              <a:rPr lang="zh-CN" altLang="en-US" dirty="0"/>
              <a:t>的发送速度。</a:t>
            </a:r>
          </a:p>
        </p:txBody>
      </p:sp>
    </p:spTree>
    <p:extLst>
      <p:ext uri="{BB962C8B-B14F-4D97-AF65-F5344CB8AC3E}">
        <p14:creationId xmlns:p14="http://schemas.microsoft.com/office/powerpoint/2010/main" val="3381599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5" name="文本框 4"/>
          <p:cNvSpPr txBox="1"/>
          <p:nvPr/>
        </p:nvSpPr>
        <p:spPr>
          <a:xfrm>
            <a:off x="740434" y="1605195"/>
            <a:ext cx="7717766" cy="2862322"/>
          </a:xfrm>
          <a:prstGeom prst="rect">
            <a:avLst/>
          </a:prstGeom>
          <a:noFill/>
        </p:spPr>
        <p:txBody>
          <a:bodyPr wrap="square" rtlCol="0">
            <a:spAutoFit/>
          </a:bodyPr>
          <a:lstStyle/>
          <a:p>
            <a:r>
              <a:rPr lang="en-US" altLang="zh-CN" b="1" dirty="0"/>
              <a:t>Tuple Tree</a:t>
            </a:r>
            <a:r>
              <a:rPr lang="zh-CN" altLang="en-US" b="1" dirty="0"/>
              <a:t>的构成</a:t>
            </a:r>
            <a:endParaRPr lang="en-US" altLang="zh-CN" dirty="0"/>
          </a:p>
          <a:p>
            <a:r>
              <a:rPr lang="zh-CN" altLang="en-US" dirty="0"/>
              <a:t>以图</a:t>
            </a:r>
            <a:r>
              <a:rPr lang="en-US" altLang="zh-CN" dirty="0"/>
              <a:t>15-29</a:t>
            </a:r>
            <a:r>
              <a:rPr lang="zh-CN" altLang="en-US" dirty="0"/>
              <a:t>的</a:t>
            </a:r>
            <a:r>
              <a:rPr lang="en-US" altLang="zh-CN" dirty="0"/>
              <a:t>Tuple Tree</a:t>
            </a:r>
            <a:r>
              <a:rPr lang="zh-CN" altLang="en-US" dirty="0"/>
              <a:t>为例，输入</a:t>
            </a:r>
            <a:r>
              <a:rPr lang="en-US" altLang="zh-CN" dirty="0"/>
              <a:t>tuple A</a:t>
            </a:r>
            <a:r>
              <a:rPr lang="zh-CN" altLang="en-US" dirty="0"/>
              <a:t>在</a:t>
            </a:r>
            <a:r>
              <a:rPr lang="en-US" altLang="zh-CN" dirty="0"/>
              <a:t>Bolt</a:t>
            </a:r>
            <a:r>
              <a:rPr lang="zh-CN" altLang="en-US" dirty="0"/>
              <a:t>处完成了处理，并向下游发送了</a:t>
            </a:r>
            <a:r>
              <a:rPr lang="en-US" altLang="zh-CN" dirty="0"/>
              <a:t>2</a:t>
            </a:r>
            <a:r>
              <a:rPr lang="zh-CN" altLang="en-US" dirty="0"/>
              <a:t>个衍生</a:t>
            </a:r>
            <a:r>
              <a:rPr lang="en-US" altLang="zh-CN" dirty="0"/>
              <a:t>tuples B</a:t>
            </a:r>
            <a:r>
              <a:rPr lang="zh-CN" altLang="en-US" dirty="0"/>
              <a:t>和</a:t>
            </a:r>
            <a:r>
              <a:rPr lang="en-US" altLang="zh-CN" dirty="0"/>
              <a:t>C</a:t>
            </a:r>
            <a:r>
              <a:rPr lang="zh-CN" altLang="en-US" dirty="0"/>
              <a:t>，在</a:t>
            </a:r>
            <a:r>
              <a:rPr lang="en-US" altLang="zh-CN" dirty="0"/>
              <a:t>Bolt</a:t>
            </a:r>
            <a:r>
              <a:rPr lang="zh-CN" altLang="en-US" dirty="0"/>
              <a:t>向跟踪的</a:t>
            </a:r>
            <a:r>
              <a:rPr lang="en-US" altLang="zh-CN" dirty="0"/>
              <a:t>Acker</a:t>
            </a:r>
            <a:r>
              <a:rPr lang="zh-CN" altLang="en-US" dirty="0"/>
              <a:t>报告了</a:t>
            </a:r>
            <a:r>
              <a:rPr lang="en-US" altLang="zh-CN" dirty="0" err="1"/>
              <a:t>Ack</a:t>
            </a:r>
            <a:r>
              <a:rPr lang="zh-CN" altLang="en-US" dirty="0"/>
              <a:t>后，</a:t>
            </a:r>
            <a:r>
              <a:rPr lang="en-US" altLang="zh-CN" dirty="0"/>
              <a:t>Tuple Tree</a:t>
            </a:r>
            <a:r>
              <a:rPr lang="zh-CN" altLang="en-US" dirty="0"/>
              <a:t>就只包含了</a:t>
            </a:r>
            <a:r>
              <a:rPr lang="en-US" altLang="zh-CN" dirty="0"/>
              <a:t>tuples B</a:t>
            </a:r>
            <a:r>
              <a:rPr lang="zh-CN" altLang="en-US" dirty="0"/>
              <a:t>和</a:t>
            </a:r>
            <a:r>
              <a:rPr lang="en-US" altLang="zh-CN" dirty="0"/>
              <a:t>C</a:t>
            </a:r>
            <a:r>
              <a:rPr lang="zh-CN" altLang="en-US" dirty="0"/>
              <a:t>（</a:t>
            </a:r>
            <a:r>
              <a:rPr lang="en-US" altLang="zh-CN" dirty="0"/>
              <a:t>tuple A</a:t>
            </a:r>
            <a:r>
              <a:rPr lang="zh-CN" altLang="en-US" dirty="0"/>
              <a:t>打红</a:t>
            </a:r>
            <a:r>
              <a:rPr lang="en-US" altLang="zh-CN" dirty="0"/>
              <a:t>X</a:t>
            </a:r>
            <a:r>
              <a:rPr lang="zh-CN" altLang="en-US" dirty="0"/>
              <a:t>表示它已不在当前状态的</a:t>
            </a:r>
            <a:r>
              <a:rPr lang="en-US" altLang="zh-CN" dirty="0"/>
              <a:t>Tuple Tree</a:t>
            </a:r>
            <a:r>
              <a:rPr lang="zh-CN" altLang="en-US" dirty="0"/>
              <a:t>中）。</a:t>
            </a:r>
          </a:p>
          <a:p>
            <a:r>
              <a:rPr lang="zh-CN" altLang="en-US" dirty="0"/>
              <a:t>	然后</a:t>
            </a:r>
            <a:r>
              <a:rPr lang="en-US" altLang="zh-CN" dirty="0"/>
              <a:t>tuple C</a:t>
            </a:r>
            <a:r>
              <a:rPr lang="zh-CN" altLang="en-US" dirty="0"/>
              <a:t>流转到下一个</a:t>
            </a:r>
            <a:r>
              <a:rPr lang="en-US" altLang="zh-CN" dirty="0"/>
              <a:t>Bolt</a:t>
            </a:r>
            <a:r>
              <a:rPr lang="zh-CN" altLang="en-US" dirty="0"/>
              <a:t>，被处理完后又衍生了</a:t>
            </a:r>
            <a:r>
              <a:rPr lang="en-US" altLang="zh-CN" dirty="0"/>
              <a:t>tuples D</a:t>
            </a:r>
            <a:r>
              <a:rPr lang="zh-CN" altLang="en-US" dirty="0"/>
              <a:t>和</a:t>
            </a:r>
            <a:r>
              <a:rPr lang="en-US" altLang="zh-CN" dirty="0"/>
              <a:t>E</a:t>
            </a:r>
            <a:r>
              <a:rPr lang="zh-CN" altLang="en-US" dirty="0"/>
              <a:t>。该</a:t>
            </a:r>
            <a:r>
              <a:rPr lang="en-US" altLang="zh-CN" dirty="0"/>
              <a:t>Bolt</a:t>
            </a:r>
            <a:r>
              <a:rPr lang="zh-CN" altLang="en-US" dirty="0"/>
              <a:t>向</a:t>
            </a:r>
            <a:r>
              <a:rPr lang="en-US" altLang="zh-CN" dirty="0"/>
              <a:t>Acker</a:t>
            </a:r>
            <a:r>
              <a:rPr lang="zh-CN" altLang="en-US" dirty="0"/>
              <a:t>确认已处理完</a:t>
            </a:r>
            <a:r>
              <a:rPr lang="en-US" altLang="zh-CN" dirty="0"/>
              <a:t>tuple C</a:t>
            </a:r>
            <a:r>
              <a:rPr lang="zh-CN" altLang="en-US" dirty="0"/>
              <a:t>，于是</a:t>
            </a:r>
            <a:r>
              <a:rPr lang="en-US" altLang="zh-CN" dirty="0"/>
              <a:t>C</a:t>
            </a:r>
            <a:r>
              <a:rPr lang="zh-CN" altLang="en-US" dirty="0"/>
              <a:t>被移出</a:t>
            </a:r>
            <a:r>
              <a:rPr lang="en-US" altLang="zh-CN" dirty="0"/>
              <a:t>Tuple Tree</a:t>
            </a:r>
            <a:r>
              <a:rPr lang="zh-CN" altLang="en-US" dirty="0"/>
              <a:t>，当前状态的</a:t>
            </a:r>
            <a:r>
              <a:rPr lang="en-US" altLang="zh-CN" dirty="0"/>
              <a:t>Tuple Tree</a:t>
            </a:r>
            <a:r>
              <a:rPr lang="zh-CN" altLang="en-US" dirty="0"/>
              <a:t>变成只包含</a:t>
            </a:r>
            <a:r>
              <a:rPr lang="en-US" altLang="zh-CN" dirty="0"/>
              <a:t>B</a:t>
            </a:r>
            <a:r>
              <a:rPr lang="zh-CN" altLang="en-US" dirty="0"/>
              <a:t>，</a:t>
            </a:r>
            <a:r>
              <a:rPr lang="en-US" altLang="zh-CN" dirty="0"/>
              <a:t>D</a:t>
            </a:r>
            <a:r>
              <a:rPr lang="zh-CN" altLang="en-US" dirty="0"/>
              <a:t>，</a:t>
            </a:r>
            <a:r>
              <a:rPr lang="en-US" altLang="zh-CN" dirty="0"/>
              <a:t>E </a:t>
            </a:r>
            <a:r>
              <a:rPr lang="zh-CN" altLang="en-US" dirty="0"/>
              <a:t>。。。这一过程将持续进行，直到没有新的</a:t>
            </a:r>
            <a:r>
              <a:rPr lang="en-US" altLang="zh-CN" dirty="0"/>
              <a:t>tuple</a:t>
            </a:r>
            <a:r>
              <a:rPr lang="zh-CN" altLang="en-US" dirty="0"/>
              <a:t>加入这个</a:t>
            </a:r>
            <a:r>
              <a:rPr lang="en-US" altLang="zh-CN" dirty="0"/>
              <a:t>Tuple Tree</a:t>
            </a:r>
            <a:r>
              <a:rPr lang="zh-CN" altLang="en-US" dirty="0"/>
              <a:t>，而树中所有的</a:t>
            </a:r>
            <a:r>
              <a:rPr lang="en-US" altLang="zh-CN" dirty="0"/>
              <a:t>tuples</a:t>
            </a:r>
            <a:r>
              <a:rPr lang="zh-CN" altLang="en-US" dirty="0"/>
              <a:t>都完成了处理移出了</a:t>
            </a:r>
            <a:r>
              <a:rPr lang="en-US" altLang="zh-CN" dirty="0"/>
              <a:t>Tuple Tree</a:t>
            </a:r>
            <a:r>
              <a:rPr lang="zh-CN" altLang="en-US" dirty="0"/>
              <a:t>。</a:t>
            </a:r>
          </a:p>
        </p:txBody>
      </p:sp>
      <p:pic>
        <p:nvPicPr>
          <p:cNvPr id="2" name="图片 1"/>
          <p:cNvPicPr>
            <a:picLocks noChangeAspect="1"/>
          </p:cNvPicPr>
          <p:nvPr/>
        </p:nvPicPr>
        <p:blipFill>
          <a:blip r:embed="rId4" cstate="print"/>
          <a:stretch>
            <a:fillRect/>
          </a:stretch>
        </p:blipFill>
        <p:spPr>
          <a:xfrm>
            <a:off x="1803666" y="4038600"/>
            <a:ext cx="5405886" cy="2274901"/>
          </a:xfrm>
          <a:prstGeom prst="rect">
            <a:avLst/>
          </a:prstGeom>
        </p:spPr>
      </p:pic>
    </p:spTree>
    <p:extLst>
      <p:ext uri="{BB962C8B-B14F-4D97-AF65-F5344CB8AC3E}">
        <p14:creationId xmlns:p14="http://schemas.microsoft.com/office/powerpoint/2010/main" val="1652524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2585323"/>
          </a:xfrm>
          <a:prstGeom prst="rect">
            <a:avLst/>
          </a:prstGeom>
          <a:noFill/>
        </p:spPr>
        <p:txBody>
          <a:bodyPr wrap="square" rtlCol="0">
            <a:spAutoFit/>
          </a:bodyPr>
          <a:lstStyle/>
          <a:p>
            <a:r>
              <a:rPr lang="zh-CN" altLang="en-US" dirty="0"/>
              <a:t>以</a:t>
            </a:r>
            <a:r>
              <a:rPr lang="en-US" altLang="zh-CN" dirty="0" err="1"/>
              <a:t>MapReduce</a:t>
            </a:r>
            <a:r>
              <a:rPr lang="zh-CN" altLang="en-US" dirty="0"/>
              <a:t>为代表的批处理（</a:t>
            </a:r>
            <a:r>
              <a:rPr lang="en-US" altLang="zh-CN" dirty="0"/>
              <a:t>batch processing</a:t>
            </a:r>
            <a:r>
              <a:rPr lang="zh-CN" altLang="en-US" dirty="0"/>
              <a:t>）计算模式（图</a:t>
            </a:r>
            <a:r>
              <a:rPr lang="en-US" altLang="zh-CN" dirty="0"/>
              <a:t>15-1</a:t>
            </a:r>
            <a:r>
              <a:rPr lang="zh-CN" altLang="en-US" dirty="0"/>
              <a:t>（</a:t>
            </a:r>
            <a:r>
              <a:rPr lang="en-US" altLang="zh-CN" dirty="0"/>
              <a:t>a</a:t>
            </a:r>
            <a:r>
              <a:rPr lang="zh-CN" altLang="en-US" dirty="0"/>
              <a:t>）所示）是先将数据存储于文件系统或数据库，然后对存储系统中的静态数据进行处理计算，这一步骤并不是实时在线的，因此又被称为离线批处理模式。流计算则是在数据到达同时即进行计算处理，计算结果也实时输出，原始输入数据可能保留，也可能丢弃（图</a:t>
            </a:r>
            <a:r>
              <a:rPr lang="en-US" altLang="zh-CN" dirty="0"/>
              <a:t>15-1</a:t>
            </a:r>
            <a:r>
              <a:rPr lang="zh-CN" altLang="en-US" dirty="0"/>
              <a:t>（</a:t>
            </a:r>
            <a:r>
              <a:rPr lang="en-US" altLang="zh-CN" dirty="0"/>
              <a:t>b</a:t>
            </a:r>
            <a:r>
              <a:rPr lang="zh-CN" altLang="en-US" dirty="0"/>
              <a:t>））。显然，批处理和流计算这两种模式适用于不同的大数据应用场景。对于实时性要求不高、但一次处理的静态数据量大、强调计算结果的准确性、完整性应用场景，批处理模式更合适；对于实时性要求高、需要作出即时响应、但数据完整性要求稍低的场景，流计算具有明显优势。</a:t>
            </a:r>
          </a:p>
        </p:txBody>
      </p:sp>
      <p:pic>
        <p:nvPicPr>
          <p:cNvPr id="3" name="图片 2"/>
          <p:cNvPicPr>
            <a:picLocks noChangeAspect="1"/>
          </p:cNvPicPr>
          <p:nvPr/>
        </p:nvPicPr>
        <p:blipFill>
          <a:blip r:embed="rId4" cstate="print"/>
          <a:stretch>
            <a:fillRect/>
          </a:stretch>
        </p:blipFill>
        <p:spPr>
          <a:xfrm>
            <a:off x="1981200" y="4071412"/>
            <a:ext cx="5013435" cy="2273438"/>
          </a:xfrm>
          <a:prstGeom prst="rect">
            <a:avLst/>
          </a:prstGeom>
        </p:spPr>
      </p:pic>
    </p:spTree>
    <p:extLst>
      <p:ext uri="{BB962C8B-B14F-4D97-AF65-F5344CB8AC3E}">
        <p14:creationId xmlns:p14="http://schemas.microsoft.com/office/powerpoint/2010/main" val="172968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5" name="文本框 4"/>
          <p:cNvSpPr txBox="1"/>
          <p:nvPr/>
        </p:nvSpPr>
        <p:spPr>
          <a:xfrm>
            <a:off x="740434" y="1605195"/>
            <a:ext cx="7717766" cy="3139321"/>
          </a:xfrm>
          <a:prstGeom prst="rect">
            <a:avLst/>
          </a:prstGeom>
          <a:noFill/>
        </p:spPr>
        <p:txBody>
          <a:bodyPr wrap="square" rtlCol="0">
            <a:spAutoFit/>
          </a:bodyPr>
          <a:lstStyle/>
          <a:p>
            <a:r>
              <a:rPr lang="en-US" altLang="zh-CN" b="1" dirty="0"/>
              <a:t>ACK</a:t>
            </a:r>
            <a:r>
              <a:rPr lang="zh-CN" altLang="en-US" b="1" dirty="0"/>
              <a:t>关闭</a:t>
            </a:r>
            <a:endParaRPr lang="zh-CN" altLang="en-US" dirty="0"/>
          </a:p>
          <a:p>
            <a:r>
              <a:rPr lang="zh-CN" altLang="en-US" dirty="0"/>
              <a:t>	在某些场景下我们不希望使用</a:t>
            </a:r>
            <a:r>
              <a:rPr lang="en-US" altLang="zh-CN" dirty="0"/>
              <a:t>ACK</a:t>
            </a:r>
            <a:r>
              <a:rPr lang="zh-CN" altLang="en-US" dirty="0"/>
              <a:t>可靠性机制，或者对一部分流数据不需要保证处理成功，可以用如下方式关闭或部分关闭</a:t>
            </a:r>
            <a:r>
              <a:rPr lang="en-US" altLang="zh-CN" dirty="0"/>
              <a:t>ACK</a:t>
            </a:r>
            <a:r>
              <a:rPr lang="zh-CN" altLang="en-US" dirty="0"/>
              <a:t>功能：</a:t>
            </a:r>
          </a:p>
          <a:p>
            <a:pPr lvl="0"/>
            <a:r>
              <a:rPr lang="en-US" altLang="zh-CN" dirty="0"/>
              <a:t>1.</a:t>
            </a:r>
            <a:r>
              <a:rPr lang="zh-CN" altLang="en-US" dirty="0"/>
              <a:t>把</a:t>
            </a:r>
            <a:r>
              <a:rPr lang="en-US" altLang="zh-CN" dirty="0" err="1"/>
              <a:t>Config.TOPOLOGY_ACKERS</a:t>
            </a:r>
            <a:r>
              <a:rPr lang="zh-CN" altLang="en-US" dirty="0"/>
              <a:t>设置成</a:t>
            </a:r>
            <a:r>
              <a:rPr lang="en-US" altLang="zh-CN" dirty="0"/>
              <a:t>0</a:t>
            </a:r>
            <a:r>
              <a:rPr lang="zh-CN" altLang="en-US" dirty="0"/>
              <a:t>。在这种情况下，</a:t>
            </a:r>
            <a:r>
              <a:rPr lang="en-US" altLang="zh-CN" dirty="0"/>
              <a:t>Storm</a:t>
            </a:r>
            <a:r>
              <a:rPr lang="zh-CN" altLang="en-US" dirty="0"/>
              <a:t>会在</a:t>
            </a:r>
            <a:r>
              <a:rPr lang="en-US" altLang="zh-CN" dirty="0"/>
              <a:t>Spout</a:t>
            </a:r>
            <a:r>
              <a:rPr lang="zh-CN" altLang="en-US" dirty="0"/>
              <a:t>发射一个</a:t>
            </a:r>
            <a:r>
              <a:rPr lang="en-US" altLang="zh-CN" dirty="0"/>
              <a:t>tuple</a:t>
            </a:r>
            <a:r>
              <a:rPr lang="zh-CN" altLang="en-US" dirty="0"/>
              <a:t>之后马上调用</a:t>
            </a:r>
            <a:r>
              <a:rPr lang="en-US" altLang="zh-CN" dirty="0"/>
              <a:t>Spout</a:t>
            </a:r>
            <a:r>
              <a:rPr lang="zh-CN" altLang="en-US" dirty="0"/>
              <a:t>的</a:t>
            </a:r>
            <a:r>
              <a:rPr lang="en-US" altLang="zh-CN" dirty="0" err="1"/>
              <a:t>ack</a:t>
            </a:r>
            <a:r>
              <a:rPr lang="en-US" altLang="zh-CN" dirty="0"/>
              <a:t> ()</a:t>
            </a:r>
            <a:r>
              <a:rPr lang="zh-CN" altLang="en-US" dirty="0"/>
              <a:t>方法，这样这个</a:t>
            </a:r>
            <a:r>
              <a:rPr lang="en-US" altLang="zh-CN" dirty="0"/>
              <a:t>Tuple</a:t>
            </a:r>
            <a:r>
              <a:rPr lang="zh-CN" altLang="en-US" dirty="0"/>
              <a:t>整个的</a:t>
            </a:r>
            <a:r>
              <a:rPr lang="en-US" altLang="zh-CN" dirty="0"/>
              <a:t>Tuple Tree</a:t>
            </a:r>
            <a:r>
              <a:rPr lang="zh-CN" altLang="en-US" dirty="0"/>
              <a:t>不会被跟踪</a:t>
            </a:r>
            <a:r>
              <a:rPr lang="en-US" altLang="zh-CN" dirty="0"/>
              <a:t>;</a:t>
            </a:r>
            <a:endParaRPr lang="zh-CN" altLang="en-US" dirty="0"/>
          </a:p>
          <a:p>
            <a:pPr lvl="0"/>
            <a:r>
              <a:rPr lang="en-US" altLang="zh-CN" dirty="0"/>
              <a:t>2.</a:t>
            </a:r>
            <a:r>
              <a:rPr lang="zh-CN" altLang="en-US" dirty="0"/>
              <a:t>也可在</a:t>
            </a:r>
            <a:r>
              <a:rPr lang="en-US" altLang="zh-CN" dirty="0"/>
              <a:t>Spout</a:t>
            </a:r>
            <a:r>
              <a:rPr lang="zh-CN" altLang="en-US" dirty="0"/>
              <a:t>发射</a:t>
            </a:r>
            <a:r>
              <a:rPr lang="en-US" altLang="zh-CN" dirty="0"/>
              <a:t>tuple</a:t>
            </a:r>
            <a:r>
              <a:rPr lang="zh-CN" altLang="en-US" dirty="0"/>
              <a:t>的时候不设定</a:t>
            </a:r>
            <a:r>
              <a:rPr lang="en-US" altLang="zh-CN" dirty="0" err="1"/>
              <a:t>msgId</a:t>
            </a:r>
            <a:r>
              <a:rPr lang="zh-CN" altLang="en-US" dirty="0"/>
              <a:t>来达到不跟踪这个</a:t>
            </a:r>
            <a:r>
              <a:rPr lang="en-US" altLang="zh-CN" dirty="0"/>
              <a:t>tuple</a:t>
            </a:r>
            <a:r>
              <a:rPr lang="zh-CN" altLang="en-US" dirty="0"/>
              <a:t>的目的，这种发射方式是一种不可靠的发射；</a:t>
            </a:r>
          </a:p>
          <a:p>
            <a:pPr lvl="0"/>
            <a:r>
              <a:rPr lang="en-US" altLang="zh-CN" dirty="0"/>
              <a:t>3.</a:t>
            </a:r>
            <a:r>
              <a:rPr lang="zh-CN" altLang="en-US" dirty="0"/>
              <a:t>如果对于一个</a:t>
            </a:r>
            <a:r>
              <a:rPr lang="en-US" altLang="zh-CN" dirty="0"/>
              <a:t>Tuple Tree</a:t>
            </a:r>
            <a:r>
              <a:rPr lang="zh-CN" altLang="en-US" dirty="0"/>
              <a:t>的某一部分</a:t>
            </a:r>
            <a:r>
              <a:rPr lang="en-US" altLang="zh-CN" dirty="0"/>
              <a:t>tuples</a:t>
            </a:r>
            <a:r>
              <a:rPr lang="zh-CN" altLang="en-US" dirty="0"/>
              <a:t>是否处理成功不关注，可以在</a:t>
            </a:r>
            <a:r>
              <a:rPr lang="en-US" altLang="zh-CN" dirty="0"/>
              <a:t>Bolt</a:t>
            </a:r>
            <a:r>
              <a:rPr lang="zh-CN" altLang="en-US" dirty="0"/>
              <a:t>发射这些</a:t>
            </a:r>
            <a:r>
              <a:rPr lang="en-US" altLang="zh-CN" dirty="0"/>
              <a:t>Tuple</a:t>
            </a:r>
            <a:r>
              <a:rPr lang="zh-CN" altLang="en-US" dirty="0"/>
              <a:t>的时候不锚定它们。这样这部分</a:t>
            </a:r>
            <a:r>
              <a:rPr lang="en-US" altLang="zh-CN" dirty="0"/>
              <a:t>tuples</a:t>
            </a:r>
            <a:r>
              <a:rPr lang="zh-CN" altLang="en-US" dirty="0"/>
              <a:t>就不会加入到</a:t>
            </a:r>
            <a:r>
              <a:rPr lang="en-US" altLang="zh-CN" dirty="0"/>
              <a:t>Tuple Tree</a:t>
            </a:r>
            <a:r>
              <a:rPr lang="zh-CN" altLang="en-US" dirty="0"/>
              <a:t>里面，也就不会被跟踪了。</a:t>
            </a:r>
          </a:p>
        </p:txBody>
      </p:sp>
    </p:spTree>
    <p:extLst>
      <p:ext uri="{BB962C8B-B14F-4D97-AF65-F5344CB8AC3E}">
        <p14:creationId xmlns:p14="http://schemas.microsoft.com/office/powerpoint/2010/main" val="188403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5" name="文本框 4"/>
          <p:cNvSpPr txBox="1"/>
          <p:nvPr/>
        </p:nvSpPr>
        <p:spPr>
          <a:xfrm>
            <a:off x="740434" y="1605195"/>
            <a:ext cx="7717766" cy="3693319"/>
          </a:xfrm>
          <a:prstGeom prst="rect">
            <a:avLst/>
          </a:prstGeom>
          <a:noFill/>
        </p:spPr>
        <p:txBody>
          <a:bodyPr wrap="square" rtlCol="0">
            <a:spAutoFit/>
          </a:bodyPr>
          <a:lstStyle/>
          <a:p>
            <a:r>
              <a:rPr lang="zh-CN" altLang="en-US" b="1" dirty="0"/>
              <a:t>容错机制</a:t>
            </a:r>
            <a:endParaRPr lang="zh-CN" altLang="en-US" dirty="0"/>
          </a:p>
          <a:p>
            <a:r>
              <a:rPr lang="zh-CN" altLang="en-US" dirty="0"/>
              <a:t>      </a:t>
            </a:r>
            <a:r>
              <a:rPr lang="en-US" altLang="zh-CN" dirty="0"/>
              <a:t>Storm</a:t>
            </a:r>
            <a:r>
              <a:rPr lang="zh-CN" altLang="en-US" dirty="0"/>
              <a:t>从任务（线程）、组件（进程）、节点（系统）三个层面设计了系统容错机制，尽可能实现一种可靠的服务。</a:t>
            </a:r>
          </a:p>
          <a:p>
            <a:r>
              <a:rPr lang="en-US" altLang="zh-CN" dirty="0"/>
              <a:t>1. </a:t>
            </a:r>
            <a:r>
              <a:rPr lang="zh-CN" altLang="en-US" dirty="0"/>
              <a:t>任务级容错（</a:t>
            </a:r>
            <a:r>
              <a:rPr lang="en-US" altLang="zh-CN" dirty="0"/>
              <a:t>Task</a:t>
            </a:r>
            <a:r>
              <a:rPr lang="zh-CN" altLang="en-US" dirty="0"/>
              <a:t>）</a:t>
            </a:r>
          </a:p>
          <a:p>
            <a:r>
              <a:rPr lang="zh-CN" altLang="en-US" dirty="0"/>
              <a:t>      如果</a:t>
            </a:r>
            <a:r>
              <a:rPr lang="en-US" altLang="zh-CN" dirty="0"/>
              <a:t>Bolt Task</a:t>
            </a:r>
            <a:r>
              <a:rPr lang="zh-CN" altLang="en-US" dirty="0"/>
              <a:t>线程崩溃，导致流转到该</a:t>
            </a:r>
            <a:r>
              <a:rPr lang="en-US" altLang="zh-CN" dirty="0"/>
              <a:t>Bolt</a:t>
            </a:r>
            <a:r>
              <a:rPr lang="zh-CN" altLang="en-US" dirty="0"/>
              <a:t>的</a:t>
            </a:r>
            <a:r>
              <a:rPr lang="en-US" altLang="zh-CN" dirty="0"/>
              <a:t>tuple</a:t>
            </a:r>
            <a:r>
              <a:rPr lang="zh-CN" altLang="en-US" dirty="0"/>
              <a:t>未被应答。此时</a:t>
            </a:r>
            <a:r>
              <a:rPr lang="en-US" altLang="zh-CN" dirty="0"/>
              <a:t>Acker</a:t>
            </a:r>
            <a:r>
              <a:rPr lang="zh-CN" altLang="en-US" dirty="0"/>
              <a:t>会将所有与此</a:t>
            </a:r>
            <a:r>
              <a:rPr lang="en-US" altLang="zh-CN" dirty="0"/>
              <a:t>Bolt Task</a:t>
            </a:r>
            <a:r>
              <a:rPr lang="zh-CN" altLang="en-US" dirty="0"/>
              <a:t>关联的</a:t>
            </a:r>
            <a:r>
              <a:rPr lang="en-US" altLang="zh-CN" dirty="0"/>
              <a:t>tuples</a:t>
            </a:r>
            <a:r>
              <a:rPr lang="zh-CN" altLang="en-US" dirty="0"/>
              <a:t>都设置为为超时失败，并调用对应的</a:t>
            </a:r>
            <a:r>
              <a:rPr lang="en-US" altLang="zh-CN" dirty="0"/>
              <a:t>Spout</a:t>
            </a:r>
            <a:r>
              <a:rPr lang="zh-CN" altLang="en-US" dirty="0"/>
              <a:t>的</a:t>
            </a:r>
            <a:r>
              <a:rPr lang="en-US" altLang="zh-CN" dirty="0"/>
              <a:t>fail ()</a:t>
            </a:r>
            <a:r>
              <a:rPr lang="zh-CN" altLang="en-US" dirty="0"/>
              <a:t>方法进行后续处理。</a:t>
            </a:r>
          </a:p>
          <a:p>
            <a:r>
              <a:rPr lang="zh-CN" altLang="en-US" dirty="0"/>
              <a:t>      如果</a:t>
            </a:r>
            <a:r>
              <a:rPr lang="en-US" altLang="zh-CN" dirty="0"/>
              <a:t>Acker Task</a:t>
            </a:r>
            <a:r>
              <a:rPr lang="zh-CN" altLang="en-US" dirty="0"/>
              <a:t>本身失效，</a:t>
            </a:r>
            <a:r>
              <a:rPr lang="en-US" altLang="zh-CN" dirty="0"/>
              <a:t>Storm</a:t>
            </a:r>
            <a:r>
              <a:rPr lang="zh-CN" altLang="en-US" dirty="0"/>
              <a:t>会判定它在失败之前维护的所有</a:t>
            </a:r>
            <a:r>
              <a:rPr lang="en-US" altLang="zh-CN" dirty="0"/>
              <a:t>tuples</a:t>
            </a:r>
            <a:r>
              <a:rPr lang="zh-CN" altLang="en-US" dirty="0"/>
              <a:t>都因超时而失败，对应</a:t>
            </a:r>
            <a:r>
              <a:rPr lang="en-US" altLang="zh-CN" dirty="0"/>
              <a:t>Spout</a:t>
            </a:r>
            <a:r>
              <a:rPr lang="zh-CN" altLang="en-US" dirty="0"/>
              <a:t>的</a:t>
            </a:r>
            <a:r>
              <a:rPr lang="en-US" altLang="zh-CN" dirty="0"/>
              <a:t>fail ()</a:t>
            </a:r>
            <a:r>
              <a:rPr lang="zh-CN" altLang="en-US" dirty="0"/>
              <a:t>方法将被调用。</a:t>
            </a:r>
          </a:p>
          <a:p>
            <a:r>
              <a:rPr lang="zh-CN" altLang="en-US" dirty="0"/>
              <a:t>      如果</a:t>
            </a:r>
            <a:r>
              <a:rPr lang="en-US" altLang="zh-CN" dirty="0"/>
              <a:t>Spout</a:t>
            </a:r>
            <a:r>
              <a:rPr lang="zh-CN" altLang="en-US" dirty="0"/>
              <a:t>任务失败，在这种情况下，与</a:t>
            </a:r>
            <a:r>
              <a:rPr lang="en-US" altLang="zh-CN" dirty="0"/>
              <a:t>Spout</a:t>
            </a:r>
            <a:r>
              <a:rPr lang="zh-CN" altLang="en-US" dirty="0"/>
              <a:t>对接的外部设备（如</a:t>
            </a:r>
            <a:r>
              <a:rPr lang="en-US" altLang="zh-CN" dirty="0"/>
              <a:t>MQ</a:t>
            </a:r>
            <a:r>
              <a:rPr lang="zh-CN" altLang="en-US" dirty="0"/>
              <a:t>队列）负责消息的完整性。例如当客户端异常时，外部</a:t>
            </a:r>
            <a:r>
              <a:rPr lang="en-US" altLang="zh-CN" dirty="0"/>
              <a:t>kestrel</a:t>
            </a:r>
            <a:r>
              <a:rPr lang="zh-CN" altLang="en-US" dirty="0"/>
              <a:t>队列会将处于</a:t>
            </a:r>
            <a:r>
              <a:rPr lang="en-US" altLang="zh-CN" dirty="0"/>
              <a:t>pending</a:t>
            </a:r>
            <a:r>
              <a:rPr lang="zh-CN" altLang="en-US" dirty="0"/>
              <a:t>状态的所有消息重新放回队列中。另外，</a:t>
            </a:r>
            <a:r>
              <a:rPr lang="en-US" altLang="zh-CN" dirty="0"/>
              <a:t>Storm</a:t>
            </a:r>
            <a:r>
              <a:rPr lang="zh-CN" altLang="en-US" dirty="0"/>
              <a:t>记录有</a:t>
            </a:r>
            <a:r>
              <a:rPr lang="en-US" altLang="zh-CN" dirty="0"/>
              <a:t>Spout</a:t>
            </a:r>
            <a:r>
              <a:rPr lang="zh-CN" altLang="en-US" dirty="0"/>
              <a:t>成功处理的进度，当</a:t>
            </a:r>
            <a:r>
              <a:rPr lang="en-US" altLang="zh-CN" dirty="0"/>
              <a:t>Spout</a:t>
            </a:r>
            <a:r>
              <a:rPr lang="zh-CN" altLang="en-US" dirty="0"/>
              <a:t>任务重启时，会继续从以前的成功点开始。</a:t>
            </a:r>
          </a:p>
        </p:txBody>
      </p:sp>
    </p:spTree>
    <p:extLst>
      <p:ext uri="{BB962C8B-B14F-4D97-AF65-F5344CB8AC3E}">
        <p14:creationId xmlns:p14="http://schemas.microsoft.com/office/powerpoint/2010/main" val="613504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14.3Storm</a:t>
            </a:r>
            <a:r>
              <a:rPr lang="zh-CN" altLang="en-US" sz="2400" b="1" dirty="0">
                <a:solidFill>
                  <a:srgbClr val="0823A8"/>
                </a:solidFill>
                <a:latin typeface="Calibri" panose="020F0502020204030204" pitchFamily="34" charset="0"/>
              </a:rPr>
              <a:t>工作机制</a:t>
            </a:r>
          </a:p>
        </p:txBody>
      </p:sp>
      <p:sp>
        <p:nvSpPr>
          <p:cNvPr id="5" name="文本框 4"/>
          <p:cNvSpPr txBox="1"/>
          <p:nvPr/>
        </p:nvSpPr>
        <p:spPr>
          <a:xfrm>
            <a:off x="740434" y="1605195"/>
            <a:ext cx="7717766" cy="4801314"/>
          </a:xfrm>
          <a:prstGeom prst="rect">
            <a:avLst/>
          </a:prstGeom>
          <a:noFill/>
        </p:spPr>
        <p:txBody>
          <a:bodyPr wrap="square" rtlCol="0">
            <a:spAutoFit/>
          </a:bodyPr>
          <a:lstStyle/>
          <a:p>
            <a:r>
              <a:rPr lang="en-US" altLang="zh-CN" dirty="0"/>
              <a:t>2. Slot</a:t>
            </a:r>
            <a:r>
              <a:rPr lang="zh-CN" altLang="en-US" dirty="0"/>
              <a:t>故障（</a:t>
            </a:r>
            <a:r>
              <a:rPr lang="en-US" altLang="zh-CN" dirty="0"/>
              <a:t>Process</a:t>
            </a:r>
            <a:r>
              <a:rPr lang="zh-CN" altLang="en-US" dirty="0"/>
              <a:t>）</a:t>
            </a:r>
          </a:p>
          <a:p>
            <a:r>
              <a:rPr lang="zh-CN" altLang="en-US" dirty="0"/>
              <a:t>      如果一个</a:t>
            </a:r>
            <a:r>
              <a:rPr lang="en-US" altLang="zh-CN" dirty="0"/>
              <a:t>Worker</a:t>
            </a:r>
            <a:r>
              <a:rPr lang="zh-CN" altLang="en-US" dirty="0"/>
              <a:t>进程失败，每个</a:t>
            </a:r>
            <a:r>
              <a:rPr lang="en-US" altLang="zh-CN" dirty="0"/>
              <a:t>Worker</a:t>
            </a:r>
            <a:r>
              <a:rPr lang="zh-CN" altLang="en-US" dirty="0"/>
              <a:t>包含的数个</a:t>
            </a:r>
            <a:r>
              <a:rPr lang="en-US" altLang="zh-CN" dirty="0"/>
              <a:t>Bolt (</a:t>
            </a:r>
            <a:r>
              <a:rPr lang="zh-CN" altLang="en-US" dirty="0"/>
              <a:t>或</a:t>
            </a:r>
            <a:r>
              <a:rPr lang="en-US" altLang="zh-CN" dirty="0"/>
              <a:t>Spout) Tasks</a:t>
            </a:r>
            <a:r>
              <a:rPr lang="zh-CN" altLang="en-US" dirty="0"/>
              <a:t>也失效了。负责监控此</a:t>
            </a:r>
            <a:r>
              <a:rPr lang="en-US" altLang="zh-CN" dirty="0"/>
              <a:t>Worker</a:t>
            </a:r>
            <a:r>
              <a:rPr lang="zh-CN" altLang="en-US" dirty="0"/>
              <a:t>的</a:t>
            </a:r>
            <a:r>
              <a:rPr lang="en-US" altLang="zh-CN" dirty="0"/>
              <a:t>Supervisor</a:t>
            </a:r>
            <a:r>
              <a:rPr lang="zh-CN" altLang="en-US" dirty="0"/>
              <a:t>会尝试在本机重启它，如果在启动多次仍然失败，它将无法发送心跳信息到</a:t>
            </a:r>
            <a:r>
              <a:rPr lang="en-US" altLang="zh-CN" dirty="0"/>
              <a:t>Nimbus</a:t>
            </a:r>
            <a:r>
              <a:rPr lang="zh-CN" altLang="en-US" dirty="0"/>
              <a:t>，</a:t>
            </a:r>
            <a:r>
              <a:rPr lang="en-US" altLang="zh-CN" dirty="0"/>
              <a:t>Nimbus</a:t>
            </a:r>
            <a:r>
              <a:rPr lang="zh-CN" altLang="en-US" dirty="0"/>
              <a:t>将判定此</a:t>
            </a:r>
            <a:r>
              <a:rPr lang="en-US" altLang="zh-CN" dirty="0"/>
              <a:t>Worker</a:t>
            </a:r>
            <a:r>
              <a:rPr lang="zh-CN" altLang="en-US" dirty="0"/>
              <a:t>失效，将在另一台机器上重新分配</a:t>
            </a:r>
            <a:r>
              <a:rPr lang="en-US" altLang="zh-CN" dirty="0"/>
              <a:t>Worker</a:t>
            </a:r>
            <a:r>
              <a:rPr lang="zh-CN" altLang="en-US" dirty="0"/>
              <a:t>并启动。</a:t>
            </a:r>
          </a:p>
          <a:p>
            <a:r>
              <a:rPr lang="zh-CN" altLang="en-US" dirty="0"/>
              <a:t>      如果</a:t>
            </a:r>
            <a:r>
              <a:rPr lang="en-US" altLang="zh-CN" dirty="0"/>
              <a:t>Supervisor</a:t>
            </a:r>
            <a:r>
              <a:rPr lang="zh-CN" altLang="en-US" dirty="0"/>
              <a:t>失败，由于</a:t>
            </a:r>
            <a:r>
              <a:rPr lang="en-US" altLang="zh-CN" dirty="0"/>
              <a:t>Supervisor</a:t>
            </a:r>
            <a:r>
              <a:rPr lang="zh-CN" altLang="en-US" dirty="0"/>
              <a:t>是无状态的（所有的状态都保存在</a:t>
            </a:r>
            <a:r>
              <a:rPr lang="en-US" altLang="zh-CN" dirty="0"/>
              <a:t>Zookeeper</a:t>
            </a:r>
            <a:r>
              <a:rPr lang="zh-CN" altLang="en-US" dirty="0"/>
              <a:t>或者磁盘上）和</a:t>
            </a:r>
            <a:r>
              <a:rPr lang="en-US" altLang="zh-CN" dirty="0"/>
              <a:t>fail-fast</a:t>
            </a:r>
            <a:r>
              <a:rPr lang="zh-CN" altLang="en-US" dirty="0"/>
              <a:t>（每当遇到任何意外的情况，进程自动毁灭），因此</a:t>
            </a:r>
            <a:r>
              <a:rPr lang="en-US" altLang="zh-CN" dirty="0"/>
              <a:t>Supervisor</a:t>
            </a:r>
            <a:r>
              <a:rPr lang="zh-CN" altLang="en-US" dirty="0"/>
              <a:t>的失败不会影响当前正在运行的任务，只要及时将</a:t>
            </a:r>
            <a:r>
              <a:rPr lang="en-US" altLang="zh-CN" dirty="0"/>
              <a:t>Supervisor</a:t>
            </a:r>
            <a:r>
              <a:rPr lang="zh-CN" altLang="en-US" dirty="0"/>
              <a:t>重新启动即可。</a:t>
            </a:r>
          </a:p>
          <a:p>
            <a:r>
              <a:rPr lang="zh-CN" altLang="en-US" dirty="0"/>
              <a:t>      如果</a:t>
            </a:r>
            <a:r>
              <a:rPr lang="en-US" altLang="zh-CN" dirty="0"/>
              <a:t>Nimbus</a:t>
            </a:r>
            <a:r>
              <a:rPr lang="zh-CN" altLang="en-US" dirty="0"/>
              <a:t>失败，由于</a:t>
            </a:r>
            <a:r>
              <a:rPr lang="en-US" altLang="zh-CN" dirty="0"/>
              <a:t>Nimbus</a:t>
            </a:r>
            <a:r>
              <a:rPr lang="zh-CN" altLang="en-US" dirty="0"/>
              <a:t>也是无状态和</a:t>
            </a:r>
            <a:r>
              <a:rPr lang="en-US" altLang="zh-CN" dirty="0"/>
              <a:t>fail-fast</a:t>
            </a:r>
            <a:r>
              <a:rPr lang="zh-CN" altLang="en-US" dirty="0"/>
              <a:t>的，因此</a:t>
            </a:r>
            <a:r>
              <a:rPr lang="en-US" altLang="zh-CN" dirty="0"/>
              <a:t>Nimbus</a:t>
            </a:r>
            <a:r>
              <a:rPr lang="zh-CN" altLang="en-US" dirty="0"/>
              <a:t>的失败不会影响当前正在运行的任务，只是无法提交新的</a:t>
            </a:r>
            <a:r>
              <a:rPr lang="en-US" altLang="zh-CN" dirty="0"/>
              <a:t>Topology</a:t>
            </a:r>
            <a:r>
              <a:rPr lang="zh-CN" altLang="en-US" dirty="0"/>
              <a:t>，只需及时将它重启即可。</a:t>
            </a:r>
          </a:p>
          <a:p>
            <a:r>
              <a:rPr lang="en-US" altLang="zh-CN" dirty="0"/>
              <a:t>3. </a:t>
            </a:r>
            <a:r>
              <a:rPr lang="zh-CN" altLang="en-US" dirty="0"/>
              <a:t>集群节点故障（</a:t>
            </a:r>
            <a:r>
              <a:rPr lang="en-US" altLang="zh-CN" dirty="0"/>
              <a:t>Node</a:t>
            </a:r>
            <a:r>
              <a:rPr lang="zh-CN" altLang="en-US" dirty="0"/>
              <a:t>）</a:t>
            </a:r>
          </a:p>
          <a:p>
            <a:r>
              <a:rPr lang="zh-CN" altLang="en-US" dirty="0"/>
              <a:t>      如果</a:t>
            </a:r>
            <a:r>
              <a:rPr lang="en-US" altLang="zh-CN" dirty="0"/>
              <a:t>Storm</a:t>
            </a:r>
            <a:r>
              <a:rPr lang="zh-CN" altLang="en-US" dirty="0"/>
              <a:t>集群节点发生故障。此时</a:t>
            </a:r>
            <a:r>
              <a:rPr lang="en-US" altLang="zh-CN" dirty="0"/>
              <a:t>Nimbus</a:t>
            </a:r>
            <a:r>
              <a:rPr lang="zh-CN" altLang="en-US" dirty="0"/>
              <a:t>会将此节点上所有正在运行的任务转移到其他可用的节点上运行。</a:t>
            </a:r>
          </a:p>
          <a:p>
            <a:r>
              <a:rPr lang="zh-CN" altLang="en-US" dirty="0"/>
              <a:t>      若是</a:t>
            </a:r>
            <a:r>
              <a:rPr lang="en-US" altLang="zh-CN" dirty="0"/>
              <a:t>Zookeeper</a:t>
            </a:r>
            <a:r>
              <a:rPr lang="zh-CN" altLang="en-US" dirty="0"/>
              <a:t>集群节点故障，</a:t>
            </a:r>
            <a:r>
              <a:rPr lang="en-US" altLang="zh-CN" dirty="0"/>
              <a:t>Zookeeper</a:t>
            </a:r>
            <a:r>
              <a:rPr lang="zh-CN" altLang="en-US" dirty="0"/>
              <a:t>自身有容错机制，可以保证少于半数的机器宕机系统仍可正常运行。</a:t>
            </a:r>
          </a:p>
        </p:txBody>
      </p:sp>
    </p:spTree>
    <p:extLst>
      <p:ext uri="{BB962C8B-B14F-4D97-AF65-F5344CB8AC3E}">
        <p14:creationId xmlns:p14="http://schemas.microsoft.com/office/powerpoint/2010/main" val="205709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1477328"/>
          </a:xfrm>
          <a:prstGeom prst="rect">
            <a:avLst/>
          </a:prstGeom>
          <a:noFill/>
        </p:spPr>
        <p:txBody>
          <a:bodyPr wrap="square" rtlCol="0">
            <a:spAutoFit/>
          </a:bodyPr>
          <a:lstStyle/>
          <a:p>
            <a:r>
              <a:rPr lang="zh-CN" altLang="en-US" b="1" dirty="0"/>
              <a:t>流计算系统模型</a:t>
            </a:r>
            <a:endParaRPr lang="zh-CN" altLang="en-US" dirty="0"/>
          </a:p>
          <a:p>
            <a:r>
              <a:rPr lang="zh-CN" altLang="en-US" dirty="0"/>
              <a:t>分布式系统中常用有向非循环图（</a:t>
            </a:r>
            <a:r>
              <a:rPr lang="en-US" altLang="zh-CN" dirty="0"/>
              <a:t>DAG, Directed Acyclic Graph</a:t>
            </a:r>
            <a:r>
              <a:rPr lang="zh-CN" altLang="en-US" dirty="0"/>
              <a:t>）来表征计算流程或计算模型。如图</a:t>
            </a:r>
            <a:r>
              <a:rPr lang="en-US" altLang="zh-CN" dirty="0"/>
              <a:t>15-2</a:t>
            </a:r>
            <a:r>
              <a:rPr lang="zh-CN" altLang="en-US" dirty="0"/>
              <a:t>所示的</a:t>
            </a:r>
            <a:r>
              <a:rPr lang="en-US" altLang="zh-CN" dirty="0"/>
              <a:t>DAG</a:t>
            </a:r>
            <a:r>
              <a:rPr lang="zh-CN" altLang="en-US" dirty="0"/>
              <a:t>，就表示了分布式系统中的链式任务组合，图中的不同颜色节点表示不同阶段的计算任务（或计算对象），而单向箭头则表示了计算步骤的顺序和前后依赖关系。</a:t>
            </a:r>
          </a:p>
        </p:txBody>
      </p:sp>
      <p:pic>
        <p:nvPicPr>
          <p:cNvPr id="2" name="图片 1"/>
          <p:cNvPicPr>
            <a:picLocks noChangeAspect="1"/>
          </p:cNvPicPr>
          <p:nvPr/>
        </p:nvPicPr>
        <p:blipFill>
          <a:blip r:embed="rId4" cstate="print"/>
          <a:stretch>
            <a:fillRect/>
          </a:stretch>
        </p:blipFill>
        <p:spPr>
          <a:xfrm>
            <a:off x="2196116" y="3124200"/>
            <a:ext cx="5013435" cy="2546250"/>
          </a:xfrm>
          <a:prstGeom prst="rect">
            <a:avLst/>
          </a:prstGeom>
        </p:spPr>
      </p:pic>
    </p:spTree>
    <p:extLst>
      <p:ext uri="{BB962C8B-B14F-4D97-AF65-F5344CB8AC3E}">
        <p14:creationId xmlns:p14="http://schemas.microsoft.com/office/powerpoint/2010/main" val="154864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646331"/>
          </a:xfrm>
          <a:prstGeom prst="rect">
            <a:avLst/>
          </a:prstGeom>
          <a:noFill/>
        </p:spPr>
        <p:txBody>
          <a:bodyPr wrap="square" rtlCol="0">
            <a:spAutoFit/>
          </a:bodyPr>
          <a:lstStyle/>
          <a:p>
            <a:r>
              <a:rPr lang="en-US" altLang="zh-CN" dirty="0"/>
              <a:t>Native Stream Processing System</a:t>
            </a:r>
            <a:r>
              <a:rPr lang="zh-CN" altLang="en-US" dirty="0"/>
              <a:t>是基于数据按其读入顺序逐条进行处理，每一条数据到达即可得到即时处理（假设系统没有过载），系统响应性好。</a:t>
            </a:r>
          </a:p>
        </p:txBody>
      </p:sp>
      <p:pic>
        <p:nvPicPr>
          <p:cNvPr id="3" name="图片 2"/>
          <p:cNvPicPr>
            <a:picLocks noChangeAspect="1"/>
          </p:cNvPicPr>
          <p:nvPr/>
        </p:nvPicPr>
        <p:blipFill>
          <a:blip r:embed="rId4" cstate="print"/>
          <a:stretch>
            <a:fillRect/>
          </a:stretch>
        </p:blipFill>
        <p:spPr>
          <a:xfrm>
            <a:off x="4724424" y="2201845"/>
            <a:ext cx="4075444" cy="2168324"/>
          </a:xfrm>
          <a:prstGeom prst="rect">
            <a:avLst/>
          </a:prstGeom>
        </p:spPr>
      </p:pic>
      <p:pic>
        <p:nvPicPr>
          <p:cNvPr id="4" name="图片 3"/>
          <p:cNvPicPr>
            <a:picLocks noChangeAspect="1"/>
          </p:cNvPicPr>
          <p:nvPr/>
        </p:nvPicPr>
        <p:blipFill>
          <a:blip r:embed="rId5" cstate="print"/>
          <a:stretch>
            <a:fillRect/>
          </a:stretch>
        </p:blipFill>
        <p:spPr>
          <a:xfrm>
            <a:off x="3783037" y="3958864"/>
            <a:ext cx="5085336" cy="2606675"/>
          </a:xfrm>
          <a:prstGeom prst="rect">
            <a:avLst/>
          </a:prstGeom>
        </p:spPr>
      </p:pic>
      <p:sp>
        <p:nvSpPr>
          <p:cNvPr id="5" name="文本框 4"/>
          <p:cNvSpPr txBox="1"/>
          <p:nvPr/>
        </p:nvSpPr>
        <p:spPr>
          <a:xfrm>
            <a:off x="785028" y="2415083"/>
            <a:ext cx="2895576" cy="3139321"/>
          </a:xfrm>
          <a:prstGeom prst="rect">
            <a:avLst/>
          </a:prstGeom>
          <a:noFill/>
        </p:spPr>
        <p:txBody>
          <a:bodyPr wrap="square" rtlCol="0">
            <a:spAutoFit/>
          </a:bodyPr>
          <a:lstStyle/>
          <a:p>
            <a:r>
              <a:rPr lang="en-US" altLang="zh-CN"/>
              <a:t>Micro-batch Stream Processing System</a:t>
            </a:r>
            <a:r>
              <a:rPr lang="zh-CN" altLang="en-US"/>
              <a:t>是将数据流先作预处理，打包成含多条数据的</a:t>
            </a:r>
            <a:r>
              <a:rPr lang="en-US" altLang="zh-CN"/>
              <a:t>batch</a:t>
            </a:r>
            <a:r>
              <a:rPr lang="zh-CN" altLang="en-US"/>
              <a:t>（批次）再交给系统处理。逐条处理模式简便易行，系统延迟性也是最低的，但它至少存在两个问题：一是系统吞吐率（</a:t>
            </a:r>
            <a:r>
              <a:rPr lang="en-US" altLang="zh-CN"/>
              <a:t>throughput</a:t>
            </a:r>
            <a:r>
              <a:rPr lang="zh-CN" altLang="en-US"/>
              <a:t>）低；二是容错成本高和容易负载不均衡。</a:t>
            </a:r>
            <a:endParaRPr lang="zh-CN" altLang="en-US" dirty="0"/>
          </a:p>
        </p:txBody>
      </p:sp>
    </p:spTree>
    <p:extLst>
      <p:ext uri="{BB962C8B-B14F-4D97-AF65-F5344CB8AC3E}">
        <p14:creationId xmlns:p14="http://schemas.microsoft.com/office/powerpoint/2010/main" val="36596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1754326"/>
          </a:xfrm>
          <a:prstGeom prst="rect">
            <a:avLst/>
          </a:prstGeom>
          <a:noFill/>
        </p:spPr>
        <p:txBody>
          <a:bodyPr wrap="square" rtlCol="0">
            <a:spAutoFit/>
          </a:bodyPr>
          <a:lstStyle/>
          <a:p>
            <a:r>
              <a:rPr lang="zh-CN" altLang="en-US" dirty="0"/>
              <a:t>系统吞吐率（</a:t>
            </a:r>
            <a:r>
              <a:rPr lang="en-US" altLang="zh-CN" dirty="0"/>
              <a:t>system throughput</a:t>
            </a:r>
            <a:r>
              <a:rPr lang="zh-CN" altLang="en-US" dirty="0"/>
              <a:t>）是指单位时间内系统处理的数据量或完成的任务数。对于图</a:t>
            </a:r>
            <a:r>
              <a:rPr lang="en-US" altLang="zh-CN" dirty="0"/>
              <a:t>15-5</a:t>
            </a:r>
            <a:r>
              <a:rPr lang="zh-CN" altLang="en-US" dirty="0"/>
              <a:t>的</a:t>
            </a:r>
            <a:r>
              <a:rPr lang="en-US" altLang="zh-CN" dirty="0"/>
              <a:t>Client/Server</a:t>
            </a:r>
            <a:r>
              <a:rPr lang="zh-CN" altLang="en-US" dirty="0"/>
              <a:t>系统而言，服务器端的吞吐率是指服务器在单位时间内对所有的客户端完成的任务数，即这些任务是来自所有客户端（图</a:t>
            </a:r>
            <a:r>
              <a:rPr lang="en-US" altLang="zh-CN" dirty="0"/>
              <a:t>15-5</a:t>
            </a:r>
            <a:r>
              <a:rPr lang="zh-CN" altLang="en-US" dirty="0"/>
              <a:t>（</a:t>
            </a:r>
            <a:r>
              <a:rPr lang="en-US" altLang="zh-CN" dirty="0"/>
              <a:t>a</a:t>
            </a:r>
            <a:r>
              <a:rPr lang="zh-CN" altLang="en-US" dirty="0"/>
              <a:t>））；客户端的吞吐率则是指对单个客户而言服务器在单位时间内完成的该客户提交的任务数目（图</a:t>
            </a:r>
            <a:r>
              <a:rPr lang="en-US" altLang="zh-CN" dirty="0"/>
              <a:t>15-5</a:t>
            </a:r>
            <a:r>
              <a:rPr lang="zh-CN" altLang="en-US" dirty="0"/>
              <a:t>（</a:t>
            </a:r>
            <a:r>
              <a:rPr lang="en-US" altLang="zh-CN" dirty="0"/>
              <a:t>b</a:t>
            </a:r>
            <a:r>
              <a:rPr lang="zh-CN" altLang="en-US" dirty="0"/>
              <a:t>））。在讨论系统吞吐率时，我们一般是指的服务器端的吞吐率。</a:t>
            </a:r>
          </a:p>
        </p:txBody>
      </p:sp>
      <p:sp>
        <p:nvSpPr>
          <p:cNvPr id="2" name="Rectangle 1"/>
          <p:cNvSpPr>
            <a:spLocks noChangeArrowheads="1"/>
          </p:cNvSpPr>
          <p:nvPr/>
        </p:nvSpPr>
        <p:spPr bwMode="auto">
          <a:xfrm>
            <a:off x="-152400" y="562291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）服务器端吞吐率</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）客户端吞吐率</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15-5  Client/Server</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系统的吞吐率</a:t>
            </a:r>
            <a:endParaRPr kumimoji="0" lang="zh-CN" altLang="zh-CN" sz="1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C:\Users\朱迅\AppData\Local\Temp\ksohtml\wps2C09.tm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7376" y="3603748"/>
            <a:ext cx="5750224" cy="201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49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7" name="文本框 6"/>
          <p:cNvSpPr txBox="1"/>
          <p:nvPr/>
        </p:nvSpPr>
        <p:spPr>
          <a:xfrm>
            <a:off x="762024" y="1795780"/>
            <a:ext cx="7924800" cy="1885131"/>
          </a:xfrm>
          <a:prstGeom prst="rect">
            <a:avLst/>
          </a:prstGeom>
          <a:noFill/>
        </p:spPr>
        <p:txBody>
          <a:bodyPr wrap="square" rtlCol="0">
            <a:spAutoFit/>
          </a:bodyPr>
          <a:lstStyle/>
          <a:p>
            <a:r>
              <a:rPr lang="zh-CN" altLang="en-US" dirty="0"/>
              <a:t>系统响应时延（</a:t>
            </a:r>
            <a:r>
              <a:rPr lang="en-US" altLang="zh-CN" dirty="0"/>
              <a:t>response delay</a:t>
            </a:r>
            <a:r>
              <a:rPr lang="zh-CN" altLang="en-US" dirty="0"/>
              <a:t>）则是基于客户端来计算的，它等于客户端向服务器端提交一个任务到计算结果返回之间的时间间隔。</a:t>
            </a:r>
            <a:endParaRPr lang="en-US" altLang="zh-CN" dirty="0"/>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假设客户端一个任务完成的时间可分为如图</a:t>
            </a:r>
            <a:r>
              <a:rPr lang="en-US" altLang="zh-CN" kern="100" dirty="0">
                <a:latin typeface="Times New Roman" panose="02020603050405020304" pitchFamily="18" charset="0"/>
              </a:rPr>
              <a:t>1</a:t>
            </a:r>
            <a:r>
              <a:rPr lang="en-US" altLang="zh-CN" kern="100" dirty="0">
                <a:latin typeface="宋体" panose="02010600030101010101" pitchFamily="2" charset="-122"/>
                <a:cs typeface="Times New Roman" panose="02020603050405020304" pitchFamily="18" charset="0"/>
              </a:rPr>
              <a:t>5</a:t>
            </a:r>
            <a:r>
              <a:rPr lang="en-US" altLang="zh-CN" kern="100" dirty="0">
                <a:latin typeface="Times New Roman" panose="02020603050405020304" pitchFamily="18" charset="0"/>
              </a:rPr>
              <a:t>-6</a:t>
            </a:r>
            <a:r>
              <a:rPr lang="zh-CN" altLang="en-US" kern="100" dirty="0">
                <a:latin typeface="宋体" panose="02010600030101010101" pitchFamily="2" charset="-122"/>
                <a:cs typeface="Times New Roman" panose="02020603050405020304" pitchFamily="18" charset="0"/>
              </a:rPr>
              <a:t>所示的三部分：</a:t>
            </a:r>
            <a:endParaRPr lang="zh-CN" altLang="en-US" sz="1400" kern="100" dirty="0">
              <a:latin typeface="Times New Roman" panose="02020603050405020304" pitchFamily="18" charset="0"/>
            </a:endParaRPr>
          </a:p>
          <a:p>
            <a:pPr>
              <a:lnSpc>
                <a:spcPts val="1500"/>
              </a:lnSpc>
              <a:spcBef>
                <a:spcPts val="0"/>
              </a:spcBef>
              <a:spcAft>
                <a:spcPts val="0"/>
              </a:spcAft>
            </a:pPr>
            <a:r>
              <a:rPr lang="en-US" altLang="zh-CN" kern="0" dirty="0">
                <a:latin typeface="宋体" panose="02010600030101010101" pitchFamily="2" charset="-122"/>
              </a:rPr>
              <a:t>delay time = network latency + server latency + network latency</a:t>
            </a:r>
            <a:endParaRPr lang="en-US" altLang="zh-CN" sz="1400" kern="100" dirty="0">
              <a:latin typeface="Times New Roman" panose="02020603050405020304" pitchFamily="18" charset="0"/>
            </a:endParaRPr>
          </a:p>
          <a:p>
            <a:pPr>
              <a:lnSpc>
                <a:spcPts val="1500"/>
              </a:lnSpc>
              <a:spcBef>
                <a:spcPts val="0"/>
              </a:spcBef>
              <a:spcAft>
                <a:spcPts val="0"/>
              </a:spcAft>
            </a:pPr>
            <a:r>
              <a:rPr lang="en-US" altLang="zh-CN" kern="0" dirty="0">
                <a:latin typeface="宋体" panose="02010600030101010101" pitchFamily="2" charset="-122"/>
              </a:rPr>
              <a:t>           = 2 * network latency + server latency</a:t>
            </a: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    其中，</a:t>
            </a:r>
            <a:r>
              <a:rPr lang="en-US" altLang="zh-CN" kern="100" dirty="0">
                <a:latin typeface="Times New Roman" panose="02020603050405020304" pitchFamily="18" charset="0"/>
              </a:rPr>
              <a:t>network latency</a:t>
            </a:r>
            <a:r>
              <a:rPr lang="zh-CN" altLang="en-US" kern="100" dirty="0">
                <a:latin typeface="宋体" panose="02010600030101010101" pitchFamily="2" charset="-122"/>
                <a:cs typeface="Times New Roman" panose="02020603050405020304" pitchFamily="18" charset="0"/>
              </a:rPr>
              <a:t>是网络传输时间以</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zh-CN" altLang="en-US" kern="100" dirty="0">
                <a:latin typeface="宋体" panose="02010600030101010101" pitchFamily="2" charset="-122"/>
                <a:cs typeface="Times New Roman" panose="02020603050405020304" pitchFamily="18" charset="0"/>
              </a:rPr>
              <a:t>表示；</a:t>
            </a:r>
            <a:r>
              <a:rPr lang="en-US" altLang="zh-CN" kern="100" dirty="0">
                <a:latin typeface="Times New Roman" panose="02020603050405020304" pitchFamily="18" charset="0"/>
              </a:rPr>
              <a:t>server latency</a:t>
            </a:r>
            <a:r>
              <a:rPr lang="zh-CN" altLang="en-US" kern="100" dirty="0">
                <a:latin typeface="宋体" panose="02010600030101010101" pitchFamily="2" charset="-122"/>
                <a:cs typeface="Times New Roman" panose="02020603050405020304" pitchFamily="18" charset="0"/>
              </a:rPr>
              <a:t>是服务器处理一条数据所需时间，以</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s</a:t>
            </a:r>
            <a:r>
              <a:rPr lang="zh-CN" altLang="en-US" kern="100" dirty="0">
                <a:latin typeface="宋体" panose="02010600030101010101" pitchFamily="2" charset="-122"/>
                <a:cs typeface="Times New Roman" panose="02020603050405020304" pitchFamily="18" charset="0"/>
              </a:rPr>
              <a:t>表示。</a:t>
            </a:r>
            <a:endParaRPr lang="zh-CN" altLang="en-US" sz="1400" kern="100" dirty="0">
              <a:latin typeface="Times New Roman" panose="02020603050405020304" pitchFamily="18" charset="0"/>
            </a:endParaRPr>
          </a:p>
          <a:p>
            <a:endParaRPr lang="zh-CN" altLang="en-US" dirty="0"/>
          </a:p>
        </p:txBody>
      </p:sp>
      <p:pic>
        <p:nvPicPr>
          <p:cNvPr id="5" name="图片 4"/>
          <p:cNvPicPr>
            <a:picLocks noChangeAspect="1"/>
          </p:cNvPicPr>
          <p:nvPr/>
        </p:nvPicPr>
        <p:blipFill>
          <a:blip r:embed="rId4" cstate="print"/>
          <a:stretch>
            <a:fillRect/>
          </a:stretch>
        </p:blipFill>
        <p:spPr>
          <a:xfrm>
            <a:off x="1941455" y="3124200"/>
            <a:ext cx="5565937" cy="3028776"/>
          </a:xfrm>
          <a:prstGeom prst="rect">
            <a:avLst/>
          </a:prstGeom>
        </p:spPr>
      </p:pic>
    </p:spTree>
    <p:extLst>
      <p:ext uri="{BB962C8B-B14F-4D97-AF65-F5344CB8AC3E}">
        <p14:creationId xmlns:p14="http://schemas.microsoft.com/office/powerpoint/2010/main" val="384648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4" name="矩形 3"/>
          <p:cNvSpPr/>
          <p:nvPr/>
        </p:nvSpPr>
        <p:spPr>
          <a:xfrm>
            <a:off x="734683" y="1703697"/>
            <a:ext cx="7799717" cy="4901342"/>
          </a:xfrm>
          <a:prstGeom prst="rect">
            <a:avLst/>
          </a:prstGeom>
        </p:spPr>
        <p:txBody>
          <a:bodyPr wrap="square">
            <a:spAutoFit/>
          </a:bodyPr>
          <a:lstStyle/>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对于</a:t>
            </a:r>
            <a:r>
              <a:rPr lang="en-US" altLang="zh-CN" kern="100" dirty="0">
                <a:latin typeface="Times New Roman" panose="02020603050405020304" pitchFamily="18" charset="0"/>
              </a:rPr>
              <a:t>Native Stream Processing System</a:t>
            </a:r>
            <a:r>
              <a:rPr lang="zh-CN" altLang="en-US" kern="100" dirty="0">
                <a:latin typeface="宋体" panose="02010600030101010101" pitchFamily="2" charset="-122"/>
                <a:cs typeface="Times New Roman" panose="02020603050405020304" pitchFamily="18" charset="0"/>
              </a:rPr>
              <a:t>而言：</a:t>
            </a:r>
            <a:endParaRPr lang="zh-CN" altLang="en-US"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客户端系统延迟</a:t>
            </a:r>
            <a:r>
              <a:rPr lang="zh-CN" altLang="en-US" kern="100" dirty="0">
                <a:latin typeface="Times New Roman" panose="02020603050405020304" pitchFamily="18" charset="0"/>
              </a:rPr>
              <a:t>   </a:t>
            </a:r>
            <a:r>
              <a:rPr lang="zh-CN" altLang="en-US" kern="100" dirty="0">
                <a:latin typeface="宋体" panose="02010600030101010101" pitchFamily="2" charset="-122"/>
                <a:cs typeface="Times New Roman" panose="02020603050405020304" pitchFamily="18" charset="0"/>
              </a:rPr>
              <a:t>  </a:t>
            </a:r>
            <a:r>
              <a:rPr lang="en-US" altLang="zh-CN" kern="0" dirty="0">
                <a:latin typeface="宋体" panose="02010600030101010101" pitchFamily="2" charset="-122"/>
              </a:rPr>
              <a:t>delay time =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p>
          <a:p>
            <a:pPr marL="0" marR="0" indent="0" algn="just">
              <a:lnSpc>
                <a:spcPts val="1500"/>
              </a:lnSpc>
              <a:spcBef>
                <a:spcPts val="0"/>
              </a:spcBef>
              <a:spcAft>
                <a:spcPts val="0"/>
              </a:spcAft>
            </a:pP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服务器端系统吞吐率</a:t>
            </a:r>
            <a:r>
              <a:rPr lang="zh-CN" altLang="en-US" kern="100" dirty="0">
                <a:latin typeface="Times New Roman" panose="02020603050405020304" pitchFamily="18" charset="0"/>
              </a:rPr>
              <a:t> </a:t>
            </a:r>
            <a:r>
              <a:rPr lang="en-US" altLang="zh-CN" kern="0" dirty="0">
                <a:latin typeface="宋体" panose="02010600030101010101" pitchFamily="2" charset="-122"/>
              </a:rPr>
              <a:t>throughput = 1/(delay time) = 1/(2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a:t>
            </a:r>
          </a:p>
          <a:p>
            <a:pPr marL="0" marR="0" indent="0" algn="just">
              <a:lnSpc>
                <a:spcPts val="1500"/>
              </a:lnSpc>
              <a:spcBef>
                <a:spcPts val="0"/>
              </a:spcBef>
              <a:spcAft>
                <a:spcPts val="0"/>
              </a:spcAft>
            </a:pP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    如果我们采用一次把</a:t>
            </a:r>
            <a:r>
              <a:rPr lang="en-US" altLang="zh-CN" kern="100" dirty="0">
                <a:latin typeface="Times New Roman" panose="02020603050405020304" pitchFamily="18" charset="0"/>
              </a:rPr>
              <a:t>10</a:t>
            </a:r>
            <a:r>
              <a:rPr lang="zh-CN" altLang="en-US" kern="100" dirty="0">
                <a:latin typeface="宋体" panose="02010600030101010101" pitchFamily="2" charset="-122"/>
                <a:cs typeface="Times New Roman" panose="02020603050405020304" pitchFamily="18" charset="0"/>
              </a:rPr>
              <a:t>条数据打成一个包（</a:t>
            </a:r>
            <a:r>
              <a:rPr lang="en-US" altLang="zh-CN" kern="100" dirty="0">
                <a:latin typeface="Times New Roman" panose="02020603050405020304" pitchFamily="18" charset="0"/>
              </a:rPr>
              <a:t>batch</a:t>
            </a:r>
            <a:r>
              <a:rPr lang="zh-CN" altLang="en-US" kern="100" dirty="0">
                <a:latin typeface="宋体" panose="02010600030101010101" pitchFamily="2" charset="-122"/>
                <a:cs typeface="Times New Roman" panose="02020603050405020304" pitchFamily="18" charset="0"/>
              </a:rPr>
              <a:t>）发送处理的方式，网络传输时间不变，仍然为</a:t>
            </a:r>
            <a:r>
              <a:rPr lang="en-US" altLang="zh-CN" kern="0" dirty="0">
                <a:latin typeface="宋体" panose="02010600030101010101" pitchFamily="2" charset="-122"/>
              </a:rPr>
              <a:t>2 * network latency</a:t>
            </a:r>
            <a:r>
              <a:rPr lang="zh-CN" altLang="en-US" kern="0" dirty="0">
                <a:latin typeface="宋体" panose="02010600030101010101" pitchFamily="2" charset="-122"/>
              </a:rPr>
              <a:t>，但服务器处理时间变为</a:t>
            </a:r>
            <a:endParaRPr lang="en-US" altLang="zh-CN" kern="0" dirty="0">
              <a:latin typeface="宋体" panose="02010600030101010101" pitchFamily="2" charset="-122"/>
            </a:endParaRPr>
          </a:p>
          <a:p>
            <a:pPr marL="0" marR="0" indent="0" algn="just">
              <a:lnSpc>
                <a:spcPts val="1500"/>
              </a:lnSpc>
              <a:spcBef>
                <a:spcPts val="0"/>
              </a:spcBef>
              <a:spcAft>
                <a:spcPts val="0"/>
              </a:spcAft>
            </a:pPr>
            <a:r>
              <a:rPr lang="en-US" altLang="zh-CN" kern="0" dirty="0">
                <a:latin typeface="宋体" panose="02010600030101010101" pitchFamily="2" charset="-122"/>
              </a:rPr>
              <a:t>10 * server latency</a:t>
            </a:r>
            <a:r>
              <a:rPr lang="zh-CN" altLang="en-US" kern="0" dirty="0">
                <a:latin typeface="宋体" panose="02010600030101010101" pitchFamily="2" charset="-122"/>
              </a:rPr>
              <a:t>，因为需要处理</a:t>
            </a:r>
            <a:r>
              <a:rPr lang="en-US" altLang="zh-CN" kern="0" dirty="0">
                <a:latin typeface="宋体" panose="02010600030101010101" pitchFamily="2" charset="-122"/>
              </a:rPr>
              <a:t>10</a:t>
            </a:r>
            <a:r>
              <a:rPr lang="zh-CN" altLang="en-US" kern="0" dirty="0">
                <a:latin typeface="宋体" panose="02010600030101010101" pitchFamily="2" charset="-122"/>
              </a:rPr>
              <a:t>条数据。</a:t>
            </a:r>
            <a:endParaRPr lang="zh-CN" altLang="en-US"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    对于这种</a:t>
            </a:r>
            <a:r>
              <a:rPr lang="en-US" altLang="zh-CN" kern="100" dirty="0">
                <a:latin typeface="Times New Roman" panose="02020603050405020304" pitchFamily="18" charset="0"/>
              </a:rPr>
              <a:t>Micro-batch Processing System</a:t>
            </a:r>
            <a:r>
              <a:rPr lang="zh-CN" altLang="en-US" kern="100" dirty="0">
                <a:latin typeface="宋体" panose="02010600030101010101" pitchFamily="2" charset="-122"/>
                <a:cs typeface="Times New Roman" panose="02020603050405020304" pitchFamily="18" charset="0"/>
              </a:rPr>
              <a:t>而言：</a:t>
            </a:r>
            <a:endParaRPr lang="zh-CN" altLang="en-US"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客户端系统延迟</a:t>
            </a:r>
            <a:r>
              <a:rPr lang="zh-CN" altLang="en-US" kern="100" dirty="0">
                <a:latin typeface="Times New Roman" panose="02020603050405020304" pitchFamily="18" charset="0"/>
              </a:rPr>
              <a:t>   </a:t>
            </a:r>
            <a:r>
              <a:rPr lang="zh-CN" altLang="en-US" kern="100" dirty="0">
                <a:latin typeface="宋体" panose="02010600030101010101" pitchFamily="2" charset="-122"/>
                <a:cs typeface="Times New Roman" panose="02020603050405020304" pitchFamily="18" charset="0"/>
              </a:rPr>
              <a:t>   </a:t>
            </a:r>
            <a:r>
              <a:rPr lang="en-US" altLang="zh-CN" kern="0" dirty="0">
                <a:latin typeface="宋体" panose="02010600030101010101" pitchFamily="2" charset="-122"/>
              </a:rPr>
              <a:t>delay time =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endParaRPr lang="en-US" altLang="zh-CN" kern="100" dirty="0">
              <a:latin typeface="宋体" panose="02010600030101010101" pitchFamily="2" charset="-122"/>
              <a:cs typeface="Times New Roman" panose="02020603050405020304" pitchFamily="18" charset="0"/>
            </a:endParaRPr>
          </a:p>
          <a:p>
            <a:pPr marL="0" marR="0" indent="0" algn="just">
              <a:lnSpc>
                <a:spcPts val="1500"/>
              </a:lnSpc>
              <a:spcBef>
                <a:spcPts val="0"/>
              </a:spcBef>
              <a:spcAft>
                <a:spcPts val="0"/>
              </a:spcAft>
            </a:pPr>
            <a:r>
              <a:rPr lang="zh-CN" altLang="en-US" kern="100" dirty="0">
                <a:latin typeface="宋体" panose="02010600030101010101" pitchFamily="2" charset="-122"/>
                <a:cs typeface="Times New Roman" panose="02020603050405020304" pitchFamily="18" charset="0"/>
              </a:rPr>
              <a:t>服务器端系统吞吐率</a:t>
            </a:r>
            <a:endParaRPr lang="en-US" altLang="zh-CN" kern="100" dirty="0">
              <a:latin typeface="宋体" panose="02010600030101010101" pitchFamily="2" charset="-122"/>
              <a:cs typeface="Times New Roman" panose="02020603050405020304" pitchFamily="18" charset="0"/>
            </a:endParaRPr>
          </a:p>
          <a:p>
            <a:pPr marL="0" marR="0" indent="0" algn="just">
              <a:lnSpc>
                <a:spcPts val="1500"/>
              </a:lnSpc>
              <a:spcBef>
                <a:spcPts val="0"/>
              </a:spcBef>
              <a:spcAft>
                <a:spcPts val="0"/>
              </a:spcAft>
            </a:pPr>
            <a:r>
              <a:rPr lang="zh-CN" altLang="en-US" kern="100" dirty="0">
                <a:latin typeface="Times New Roman" panose="02020603050405020304" pitchFamily="18" charset="0"/>
              </a:rPr>
              <a:t> </a:t>
            </a:r>
            <a:r>
              <a:rPr lang="en-US" altLang="zh-CN" kern="0" dirty="0">
                <a:latin typeface="宋体" panose="02010600030101010101" pitchFamily="2" charset="-122"/>
              </a:rPr>
              <a:t>throughput = 10/(delay time) = 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 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a:t>
            </a: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0" dirty="0">
                <a:latin typeface="宋体" panose="02010600030101010101" pitchFamily="2" charset="-122"/>
              </a:rPr>
              <a:t>    </a:t>
            </a:r>
            <a:endParaRPr lang="en-US" altLang="zh-CN" kern="0" dirty="0">
              <a:latin typeface="宋体" panose="02010600030101010101" pitchFamily="2" charset="-122"/>
            </a:endParaRPr>
          </a:p>
          <a:p>
            <a:pPr marL="0" marR="0" indent="0" algn="just">
              <a:lnSpc>
                <a:spcPts val="1500"/>
              </a:lnSpc>
              <a:spcBef>
                <a:spcPts val="0"/>
              </a:spcBef>
              <a:spcAft>
                <a:spcPts val="0"/>
              </a:spcAft>
            </a:pPr>
            <a:r>
              <a:rPr lang="en-US" altLang="zh-CN" kern="0" dirty="0">
                <a:latin typeface="宋体" panose="02010600030101010101" pitchFamily="2" charset="-122"/>
              </a:rPr>
              <a:t>    </a:t>
            </a:r>
            <a:r>
              <a:rPr lang="zh-CN" altLang="en-US" kern="0" dirty="0">
                <a:latin typeface="宋体" panose="02010600030101010101" pitchFamily="2" charset="-122"/>
              </a:rPr>
              <a:t>比较两种模式的</a:t>
            </a:r>
            <a:r>
              <a:rPr lang="en-US" altLang="zh-CN" kern="0" dirty="0">
                <a:latin typeface="宋体" panose="02010600030101010101" pitchFamily="2" charset="-122"/>
              </a:rPr>
              <a:t>delay time</a:t>
            </a:r>
            <a:r>
              <a:rPr lang="zh-CN" altLang="en-US" kern="0" dirty="0">
                <a:latin typeface="宋体" panose="02010600030101010101" pitchFamily="2" charset="-122"/>
              </a:rPr>
              <a:t>和</a:t>
            </a:r>
            <a:r>
              <a:rPr lang="en-US" altLang="zh-CN" kern="0" dirty="0">
                <a:latin typeface="宋体" panose="02010600030101010101" pitchFamily="2" charset="-122"/>
              </a:rPr>
              <a:t>throughput</a:t>
            </a:r>
            <a:r>
              <a:rPr lang="zh-CN" altLang="en-US" kern="0" dirty="0">
                <a:latin typeface="宋体" panose="02010600030101010101" pitchFamily="2" charset="-122"/>
              </a:rPr>
              <a:t>可知，只要</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0" dirty="0">
                <a:latin typeface="宋体" panose="02010600030101010101" pitchFamily="2" charset="-122"/>
              </a:rPr>
              <a:t> &gt; 0</a:t>
            </a:r>
            <a:r>
              <a:rPr lang="zh-CN" altLang="en-US" kern="0" dirty="0">
                <a:latin typeface="宋体" panose="02010600030101010101" pitchFamily="2" charset="-122"/>
              </a:rPr>
              <a:t>和</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s</a:t>
            </a:r>
            <a:r>
              <a:rPr lang="en-US" altLang="zh-CN" kern="100" dirty="0">
                <a:latin typeface="Times New Roman" panose="02020603050405020304" pitchFamily="18" charset="0"/>
              </a:rPr>
              <a:t> </a:t>
            </a:r>
            <a:r>
              <a:rPr lang="en-US" altLang="zh-CN" kern="0" dirty="0">
                <a:latin typeface="宋体" panose="02010600030101010101" pitchFamily="2" charset="-122"/>
              </a:rPr>
              <a:t>&gt; </a:t>
            </a:r>
            <a:r>
              <a:rPr lang="en-US" altLang="zh-CN" kern="100" dirty="0">
                <a:latin typeface="Times New Roman" panose="02020603050405020304" pitchFamily="18" charset="0"/>
              </a:rPr>
              <a:t>0</a:t>
            </a:r>
            <a:r>
              <a:rPr lang="zh-CN" altLang="en-US" kern="0" dirty="0">
                <a:latin typeface="宋体" panose="02010600030101010101" pitchFamily="2" charset="-122"/>
              </a:rPr>
              <a:t>，则有：</a:t>
            </a:r>
            <a:endParaRPr lang="zh-CN" altLang="en-US" sz="1400" kern="100" dirty="0">
              <a:latin typeface="Times New Roman" panose="02020603050405020304" pitchFamily="18" charset="0"/>
            </a:endParaRPr>
          </a:p>
          <a:p>
            <a:pPr marL="0" marR="0" indent="0" algn="just">
              <a:lnSpc>
                <a:spcPts val="1500"/>
              </a:lnSpc>
              <a:spcBef>
                <a:spcPts val="0"/>
              </a:spcBef>
              <a:spcAft>
                <a:spcPts val="0"/>
              </a:spcAft>
            </a:pPr>
            <a:r>
              <a:rPr lang="zh-CN" altLang="en-US" kern="0" dirty="0">
                <a:latin typeface="宋体" panose="02010600030101010101" pitchFamily="2" charset="-122"/>
              </a:rPr>
              <a:t>		</a:t>
            </a:r>
            <a:r>
              <a:rPr lang="en-US" altLang="zh-CN" kern="0" dirty="0">
                <a:latin typeface="宋体" panose="02010600030101010101" pitchFamily="2" charset="-122"/>
              </a:rPr>
              <a:t>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&lt;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endParaRPr lang="en-US" altLang="zh-CN" sz="1400" kern="100" dirty="0">
              <a:latin typeface="Times New Roman" panose="02020603050405020304" pitchFamily="18" charset="0"/>
            </a:endParaRPr>
          </a:p>
          <a:p>
            <a:pPr marL="0" marR="0" indent="0" algn="just">
              <a:lnSpc>
                <a:spcPts val="1500"/>
              </a:lnSpc>
              <a:spcBef>
                <a:spcPts val="0"/>
              </a:spcBef>
              <a:spcAft>
                <a:spcPts val="0"/>
              </a:spcAft>
            </a:pPr>
            <a:r>
              <a:rPr lang="en-US" altLang="zh-CN" kern="100" dirty="0">
                <a:latin typeface="Times New Roman" panose="02020603050405020304" pitchFamily="18" charset="0"/>
              </a:rPr>
              <a:t>		</a:t>
            </a:r>
            <a:r>
              <a:rPr lang="en-US" altLang="zh-CN" kern="0" dirty="0">
                <a:latin typeface="宋体" panose="02010600030101010101" pitchFamily="2" charset="-122"/>
              </a:rPr>
              <a:t>1/(2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&lt; 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a:t>
            </a:r>
          </a:p>
          <a:p>
            <a:pPr marL="0" marR="0" indent="0" algn="just">
              <a:lnSpc>
                <a:spcPts val="1500"/>
              </a:lnSpc>
              <a:spcBef>
                <a:spcPts val="0"/>
              </a:spcBef>
              <a:spcAft>
                <a:spcPts val="0"/>
              </a:spcAft>
            </a:pPr>
            <a:endParaRPr lang="en-US" altLang="zh-CN" sz="1400" kern="0" dirty="0">
              <a:latin typeface="宋体" panose="02010600030101010101" pitchFamily="2" charset="-122"/>
            </a:endParaRPr>
          </a:p>
          <a:p>
            <a:pPr algn="just">
              <a:lnSpc>
                <a:spcPts val="1500"/>
              </a:lnSpc>
              <a:spcBef>
                <a:spcPts val="0"/>
              </a:spcBef>
              <a:spcAft>
                <a:spcPts val="0"/>
              </a:spcAft>
            </a:pPr>
            <a:r>
              <a:rPr lang="zh-CN" altLang="en-US" dirty="0"/>
              <a:t>        由此可知，两种模式比较，</a:t>
            </a:r>
            <a:r>
              <a:rPr lang="en-US" altLang="zh-CN" dirty="0"/>
              <a:t>Native Stream Processing System</a:t>
            </a:r>
            <a:r>
              <a:rPr lang="zh-CN" altLang="en-US" dirty="0"/>
              <a:t>的时间延迟性好于</a:t>
            </a:r>
            <a:r>
              <a:rPr lang="en-US" altLang="zh-CN" dirty="0"/>
              <a:t>Micro-batch Stream Processing System</a:t>
            </a:r>
            <a:r>
              <a:rPr lang="zh-CN" altLang="en-US" dirty="0"/>
              <a:t>，但系统吞吐率则低于</a:t>
            </a:r>
            <a:r>
              <a:rPr lang="en-US" altLang="zh-CN" dirty="0"/>
              <a:t>Micro-batch Stream Processing System</a:t>
            </a:r>
            <a:r>
              <a:rPr lang="zh-CN" altLang="en-US" dirty="0"/>
              <a:t>。另外，</a:t>
            </a:r>
            <a:r>
              <a:rPr lang="en-US" altLang="zh-CN" dirty="0"/>
              <a:t>Native Stream Processing System</a:t>
            </a:r>
            <a:r>
              <a:rPr lang="zh-CN" altLang="en-US" dirty="0"/>
              <a:t>容错性成本也较高，因为逐条数据备份或恢复的开销大于成批次的处理成本。</a:t>
            </a:r>
          </a:p>
          <a:p>
            <a:pPr marL="0" marR="0" indent="0" algn="just">
              <a:lnSpc>
                <a:spcPts val="1500"/>
              </a:lnSpc>
              <a:spcBef>
                <a:spcPts val="0"/>
              </a:spcBef>
              <a:spcAft>
                <a:spcPts val="0"/>
              </a:spcAft>
            </a:pPr>
            <a:endParaRPr lang="en-US" altLang="zh-CN" sz="1400" kern="100" dirty="0">
              <a:latin typeface="Times New Roman" panose="02020603050405020304" pitchFamily="18" charset="0"/>
            </a:endParaRPr>
          </a:p>
        </p:txBody>
      </p:sp>
    </p:spTree>
    <p:extLst>
      <p:ext uri="{BB962C8B-B14F-4D97-AF65-F5344CB8AC3E}">
        <p14:creationId xmlns:p14="http://schemas.microsoft.com/office/powerpoint/2010/main" val="231450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0375"/>
          </a:xfrm>
          <a:prstGeom prst="rect">
            <a:avLst/>
          </a:prstGeom>
          <a:noFill/>
          <a:ln w="9525">
            <a:noFill/>
            <a:miter lim="800000"/>
          </a:ln>
        </p:spPr>
        <p:txBody>
          <a:bodyPr>
            <a:spAutoFit/>
          </a:bodyPr>
          <a:lstStyle/>
          <a:p>
            <a:r>
              <a:rPr lang="en-US" altLang="zh-CN" sz="2400" b="1" dirty="0">
                <a:solidFill>
                  <a:srgbClr val="0823A8"/>
                </a:solidFill>
                <a:latin typeface="Calibri" panose="020F0502020204030204" pitchFamily="34" charset="0"/>
              </a:rPr>
              <a:t>14.1</a:t>
            </a:r>
            <a:r>
              <a:rPr lang="zh-CN" altLang="en-US" sz="2400" b="1" dirty="0">
                <a:solidFill>
                  <a:srgbClr val="0823A8"/>
                </a:solidFill>
                <a:latin typeface="Calibri" panose="020F0502020204030204" pitchFamily="34" charset="0"/>
              </a:rPr>
              <a:t>流计算模型</a:t>
            </a:r>
          </a:p>
        </p:txBody>
      </p:sp>
      <p:sp>
        <p:nvSpPr>
          <p:cNvPr id="4" name="矩形 3"/>
          <p:cNvSpPr/>
          <p:nvPr/>
        </p:nvSpPr>
        <p:spPr>
          <a:xfrm>
            <a:off x="740434" y="1511390"/>
            <a:ext cx="7799717" cy="2585323"/>
          </a:xfrm>
          <a:prstGeom prst="rect">
            <a:avLst/>
          </a:prstGeom>
        </p:spPr>
        <p:txBody>
          <a:bodyPr wrap="square">
            <a:spAutoFit/>
          </a:bodyPr>
          <a:lstStyle/>
          <a:p>
            <a:r>
              <a:rPr lang="zh-CN" altLang="en-US" b="1" dirty="0"/>
              <a:t>流并行计算实现</a:t>
            </a:r>
            <a:endParaRPr lang="en-US" altLang="zh-CN" dirty="0"/>
          </a:p>
          <a:p>
            <a:pPr lvl="0"/>
            <a:r>
              <a:rPr lang="en-US" altLang="zh-CN" dirty="0"/>
              <a:t>Storm</a:t>
            </a:r>
            <a:r>
              <a:rPr lang="zh-CN" altLang="en-US" dirty="0"/>
              <a:t>的</a:t>
            </a:r>
            <a:r>
              <a:rPr lang="en-US" altLang="zh-CN" dirty="0" err="1"/>
              <a:t>Topoloy</a:t>
            </a:r>
            <a:r>
              <a:rPr lang="zh-CN" altLang="en-US" dirty="0"/>
              <a:t>模型</a:t>
            </a:r>
          </a:p>
          <a:p>
            <a:r>
              <a:rPr lang="zh-CN" altLang="en-US" dirty="0"/>
              <a:t>        </a:t>
            </a:r>
            <a:r>
              <a:rPr lang="en-US" altLang="zh-CN" dirty="0"/>
              <a:t>Twitter</a:t>
            </a:r>
            <a:r>
              <a:rPr lang="zh-CN" altLang="en-US" dirty="0"/>
              <a:t>的</a:t>
            </a:r>
            <a:r>
              <a:rPr lang="en-US" altLang="zh-CN" dirty="0"/>
              <a:t>Storm</a:t>
            </a:r>
            <a:r>
              <a:rPr lang="zh-CN" altLang="en-US" dirty="0"/>
              <a:t>仍然是一种</a:t>
            </a:r>
            <a:r>
              <a:rPr lang="en-US" altLang="zh-CN" dirty="0"/>
              <a:t>Native Stream Processing System</a:t>
            </a:r>
            <a:r>
              <a:rPr lang="zh-CN" altLang="en-US" dirty="0"/>
              <a:t>，即对流数据的处理是基于每条数据进行，其并行计算是基于由</a:t>
            </a:r>
            <a:r>
              <a:rPr lang="en-US" altLang="zh-CN" dirty="0"/>
              <a:t>Spout</a:t>
            </a:r>
            <a:r>
              <a:rPr lang="zh-CN" altLang="en-US" dirty="0"/>
              <a:t>（数据源）和</a:t>
            </a:r>
            <a:r>
              <a:rPr lang="en-US" altLang="zh-CN" dirty="0"/>
              <a:t>Bolt</a:t>
            </a:r>
            <a:r>
              <a:rPr lang="zh-CN" altLang="en-US" dirty="0"/>
              <a:t>（处理节点）组成的有向拓扑图</a:t>
            </a:r>
            <a:r>
              <a:rPr lang="en-US" altLang="zh-CN" dirty="0"/>
              <a:t>Topology</a:t>
            </a:r>
            <a:r>
              <a:rPr lang="zh-CN" altLang="en-US" dirty="0"/>
              <a:t>来实现，如图</a:t>
            </a:r>
            <a:r>
              <a:rPr lang="en-US" altLang="zh-CN" dirty="0"/>
              <a:t>15-9</a:t>
            </a:r>
            <a:r>
              <a:rPr lang="zh-CN" altLang="en-US" dirty="0"/>
              <a:t>所示。这里，流数据是以</a:t>
            </a:r>
            <a:r>
              <a:rPr lang="en-US" altLang="zh-CN" dirty="0"/>
              <a:t>Tuple</a:t>
            </a:r>
            <a:r>
              <a:rPr lang="zh-CN" altLang="en-US" dirty="0"/>
              <a:t>（基本数据单元，可看作一组各种类型的值域组成的多元组）的形式在</a:t>
            </a:r>
            <a:r>
              <a:rPr lang="en-US" altLang="zh-CN" dirty="0"/>
              <a:t>Spout</a:t>
            </a:r>
            <a:r>
              <a:rPr lang="zh-CN" altLang="en-US" dirty="0"/>
              <a:t>与</a:t>
            </a:r>
            <a:r>
              <a:rPr lang="en-US" altLang="zh-CN" dirty="0"/>
              <a:t>Bolt</a:t>
            </a:r>
            <a:r>
              <a:rPr lang="zh-CN" altLang="en-US" dirty="0"/>
              <a:t>之间流转。</a:t>
            </a:r>
            <a:r>
              <a:rPr lang="en-US" altLang="zh-CN" dirty="0"/>
              <a:t>Spout</a:t>
            </a:r>
            <a:r>
              <a:rPr lang="zh-CN" altLang="en-US" dirty="0"/>
              <a:t>负责将输入数据流转换成一个个</a:t>
            </a:r>
            <a:r>
              <a:rPr lang="en-US" altLang="zh-CN" dirty="0"/>
              <a:t>Tuples,</a:t>
            </a:r>
            <a:r>
              <a:rPr lang="zh-CN" altLang="en-US" dirty="0"/>
              <a:t>发送给</a:t>
            </a:r>
            <a:r>
              <a:rPr lang="en-US" altLang="zh-CN" dirty="0"/>
              <a:t>Bolt</a:t>
            </a:r>
            <a:r>
              <a:rPr lang="zh-CN" altLang="en-US" dirty="0"/>
              <a:t>处理。每个</a:t>
            </a:r>
            <a:r>
              <a:rPr lang="en-US" altLang="zh-CN" dirty="0"/>
              <a:t>Bolt</a:t>
            </a:r>
            <a:r>
              <a:rPr lang="zh-CN" altLang="en-US" dirty="0"/>
              <a:t>读取上游传来的</a:t>
            </a:r>
            <a:r>
              <a:rPr lang="en-US" altLang="zh-CN" dirty="0"/>
              <a:t>Tuples</a:t>
            </a:r>
            <a:r>
              <a:rPr lang="zh-CN" altLang="en-US" dirty="0"/>
              <a:t>，向下游发送处理后的</a:t>
            </a:r>
            <a:r>
              <a:rPr lang="en-US" altLang="zh-CN" dirty="0"/>
              <a:t>Tuples</a:t>
            </a:r>
            <a:r>
              <a:rPr lang="zh-CN" altLang="en-US" dirty="0"/>
              <a:t>。</a:t>
            </a:r>
          </a:p>
        </p:txBody>
      </p:sp>
      <p:pic>
        <p:nvPicPr>
          <p:cNvPr id="3" name="图片 2"/>
          <p:cNvPicPr>
            <a:picLocks noChangeAspect="1"/>
          </p:cNvPicPr>
          <p:nvPr/>
        </p:nvPicPr>
        <p:blipFill>
          <a:blip r:embed="rId4" cstate="print"/>
          <a:stretch>
            <a:fillRect/>
          </a:stretch>
        </p:blipFill>
        <p:spPr>
          <a:xfrm>
            <a:off x="3505200" y="3775870"/>
            <a:ext cx="4876800" cy="2580480"/>
          </a:xfrm>
          <a:prstGeom prst="rect">
            <a:avLst/>
          </a:prstGeom>
        </p:spPr>
      </p:pic>
    </p:spTree>
    <p:extLst>
      <p:ext uri="{BB962C8B-B14F-4D97-AF65-F5344CB8AC3E}">
        <p14:creationId xmlns:p14="http://schemas.microsoft.com/office/powerpoint/2010/main" val="15765873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2893</Words>
  <Application>Microsoft Office PowerPoint</Application>
  <PresentationFormat>全屏显示(4:3)</PresentationFormat>
  <Paragraphs>274</Paragraphs>
  <Slides>32</Slides>
  <Notes>32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宋体</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Thinker Deep_</cp:lastModifiedBy>
  <cp:revision>151</cp:revision>
  <dcterms:created xsi:type="dcterms:W3CDTF">2010-07-16T22:48:00Z</dcterms:created>
  <dcterms:modified xsi:type="dcterms:W3CDTF">2018-05-24T01:47:14Z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